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media/image15.jpg" ContentType="image/jpeg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media/image17.jpg" ContentType="image/jpeg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87" r:id="rId4"/>
    <p:sldId id="288" r:id="rId5"/>
    <p:sldId id="289" r:id="rId6"/>
    <p:sldId id="294" r:id="rId7"/>
    <p:sldId id="291" r:id="rId8"/>
    <p:sldId id="293" r:id="rId9"/>
    <p:sldId id="337" r:id="rId10"/>
    <p:sldId id="296" r:id="rId11"/>
    <p:sldId id="297" r:id="rId12"/>
    <p:sldId id="300" r:id="rId13"/>
    <p:sldId id="301" r:id="rId14"/>
    <p:sldId id="302" r:id="rId15"/>
    <p:sldId id="303" r:id="rId16"/>
    <p:sldId id="298" r:id="rId17"/>
    <p:sldId id="304" r:id="rId18"/>
    <p:sldId id="305" r:id="rId19"/>
    <p:sldId id="306" r:id="rId20"/>
    <p:sldId id="307" r:id="rId21"/>
    <p:sldId id="308" r:id="rId22"/>
    <p:sldId id="312" r:id="rId23"/>
    <p:sldId id="313" r:id="rId24"/>
    <p:sldId id="314" r:id="rId25"/>
    <p:sldId id="315" r:id="rId26"/>
    <p:sldId id="317" r:id="rId27"/>
    <p:sldId id="316" r:id="rId28"/>
    <p:sldId id="318" r:id="rId29"/>
    <p:sldId id="310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11" r:id="rId38"/>
    <p:sldId id="328" r:id="rId39"/>
    <p:sldId id="327" r:id="rId40"/>
    <p:sldId id="329" r:id="rId41"/>
    <p:sldId id="330" r:id="rId42"/>
    <p:sldId id="331" r:id="rId43"/>
    <p:sldId id="299" r:id="rId44"/>
    <p:sldId id="282" r:id="rId45"/>
    <p:sldId id="336" r:id="rId46"/>
    <p:sldId id="332" r:id="rId47"/>
    <p:sldId id="338" r:id="rId48"/>
    <p:sldId id="333" r:id="rId49"/>
    <p:sldId id="286" r:id="rId50"/>
    <p:sldId id="335" r:id="rId51"/>
    <p:sldId id="263" r:id="rId5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1" autoAdjust="0"/>
    <p:restoredTop sz="80847" autoAdjust="0"/>
  </p:normalViewPr>
  <p:slideViewPr>
    <p:cSldViewPr>
      <p:cViewPr>
        <p:scale>
          <a:sx n="50" d="100"/>
          <a:sy n="50" d="100"/>
        </p:scale>
        <p:origin x="-852" y="-234"/>
      </p:cViewPr>
      <p:guideLst>
        <p:guide orient="horz" pos="2160"/>
        <p:guide orient="horz" pos="187"/>
        <p:guide orient="horz" pos="663"/>
        <p:guide orient="horz" pos="935"/>
        <p:guide orient="horz" pos="3906"/>
        <p:guide pos="2880"/>
        <p:guide pos="295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424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5" Type="http://schemas.openxmlformats.org/officeDocument/2006/relationships/image" Target="../media/image56.wmf"/><Relationship Id="rId4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F6400-DAEB-4245-BDCE-7F1A98B49DA7}" type="datetimeFigureOut">
              <a:rPr lang="zh-CN" altLang="en-US" smtClean="0"/>
              <a:t>2015/5/24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2B6CE-6E65-42D8-A12E-59BF13D34C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25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各位老师大家下午好，我叫</a:t>
            </a:r>
            <a:r>
              <a:rPr lang="en-US" altLang="zh-CN" dirty="0" smtClean="0"/>
              <a:t>..</a:t>
            </a:r>
            <a:r>
              <a:rPr lang="zh-CN" altLang="en-US" dirty="0" smtClean="0"/>
              <a:t>，论文题目为</a:t>
            </a:r>
            <a:r>
              <a:rPr lang="en-US" altLang="zh-CN" dirty="0" smtClean="0"/>
              <a:t>….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115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在软件工程中预测的作用也非常重要，而预测需要数据作支撑，软件工程的数据来源除了源代码与文档信息之外，越来越多的开发过程信息被存储利用，比例缺陷修改信息、邮件列表信息等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840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关于软件工程中的预测问题，我们</a:t>
            </a:r>
            <a:r>
              <a:rPr lang="zh-CN" altLang="en-US" baseline="0" dirty="0" smtClean="0"/>
              <a:t>先了解下国内外的研究进展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133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首先，软件缺陷预测又是重中之重，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51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复杂网络的发展，使得一些研究者开发利用网络思想来抽象软件系统的拓扑结构，并应用网络指标来进行缺陷预测</a:t>
            </a:r>
            <a:endParaRPr lang="en-US" altLang="zh-CN" dirty="0" smtClean="0"/>
          </a:p>
          <a:p>
            <a:r>
              <a:rPr lang="zh-CN" altLang="en-US" dirty="0" smtClean="0"/>
              <a:t>比如：</a:t>
            </a:r>
            <a:r>
              <a:rPr lang="en-US" altLang="zh-CN" dirty="0" err="1" smtClean="0"/>
              <a:t>schroter</a:t>
            </a:r>
            <a:r>
              <a:rPr lang="zh-CN" altLang="en-US" dirty="0" smtClean="0"/>
              <a:t>等人根据组件之间。。。。</a:t>
            </a:r>
            <a:endParaRPr lang="en-US" altLang="zh-CN" dirty="0" smtClean="0"/>
          </a:p>
          <a:p>
            <a:r>
              <a:rPr lang="zh-CN" altLang="en-US" dirty="0" smtClean="0"/>
              <a:t>根据类之间的依赖关系，研究者们先后使用不同的指标进行缺陷预测</a:t>
            </a:r>
            <a:endParaRPr lang="en-US" altLang="zh-CN" dirty="0" smtClean="0"/>
          </a:p>
          <a:p>
            <a:r>
              <a:rPr lang="zh-CN" altLang="en-US" dirty="0" smtClean="0"/>
              <a:t>也有人从其他粒度（如文件，函数等）上构建软件网络模型，进行相应的缺陷预测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297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zh-CN" altLang="en-US" sz="1200" dirty="0" smtClean="0"/>
              <a:t>跨项目预测作为一个新兴的方向，最早可追溯到</a:t>
            </a:r>
            <a:r>
              <a:rPr lang="en-US" altLang="zh-CN" sz="1200" dirty="0" smtClean="0"/>
              <a:t>05</a:t>
            </a:r>
            <a:r>
              <a:rPr lang="zh-CN" altLang="en-US" sz="1200" dirty="0" smtClean="0"/>
              <a:t>年</a:t>
            </a:r>
            <a:r>
              <a:rPr lang="en-US" altLang="zh-CN" sz="1200" dirty="0" smtClean="0"/>
              <a:t>Briand</a:t>
            </a:r>
            <a:r>
              <a:rPr lang="zh-CN" altLang="en-US" sz="1200" dirty="0" smtClean="0"/>
              <a:t>等人的一个工作，他们在两个开源软件间建立</a:t>
            </a:r>
            <a:r>
              <a:rPr lang="en-US" altLang="zh-CN" sz="1200" dirty="0" smtClean="0"/>
              <a:t>CPDP</a:t>
            </a:r>
            <a:r>
              <a:rPr lang="zh-CN" altLang="en-US" sz="1200" dirty="0" smtClean="0"/>
              <a:t>模型，拉开了。。。，随后从不同角度验证了</a:t>
            </a:r>
            <a:r>
              <a:rPr lang="en-US" altLang="zh-CN" sz="1200" dirty="0" smtClean="0"/>
              <a:t>CPDP</a:t>
            </a:r>
            <a:r>
              <a:rPr lang="zh-CN" altLang="en-US" sz="1200" dirty="0" smtClean="0"/>
              <a:t>可行性的各种工作被展开。跨项目预测中训练数据的特征选择与实例选择会直接影响预测效果，在这两个方面已有一些研究成果，然而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相对已有研究工作，</a:t>
            </a:r>
            <a:endParaRPr lang="en-US" altLang="zh-CN" sz="1200" dirty="0" smtClean="0"/>
          </a:p>
          <a:p>
            <a:pPr marL="0" indent="0">
              <a:buFont typeface="Arial" pitchFamily="34" charset="0"/>
              <a:buNone/>
            </a:pPr>
            <a:r>
              <a:rPr lang="zh-CN" altLang="en-US" sz="1200" dirty="0" smtClean="0"/>
              <a:t>在特征选择方面，更多的是关注。。。，得到的特征子集通用性、稳定性往往比较差，</a:t>
            </a:r>
            <a:endParaRPr lang="en-US" altLang="zh-CN" sz="1200" dirty="0" smtClean="0"/>
          </a:p>
          <a:p>
            <a:pPr marL="0" indent="0">
              <a:buFont typeface="Arial" pitchFamily="34" charset="0"/>
              <a:buNone/>
            </a:pPr>
            <a:r>
              <a:rPr lang="zh-CN" altLang="en-US" sz="1200" dirty="0" smtClean="0"/>
              <a:t>在训练数据实例的选择方面，。。。不同粒度下的选择各有利弊，以及在实例选择过程中又有不同的过滤策略可供采纳，软件工程作为一门实践性极强的学科给定一个目标项目，更希望告诉对方该选择何种策略，对于相应的决策依据还缺少对比归纳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297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软件开发还涉及社会合作关系，关于开发者的合作预测，已有研究者利用开发者的各种行为交互信息，定义了各种技能指标，用于为项目推荐合适的开发者，</a:t>
            </a:r>
            <a:endParaRPr lang="en-US" altLang="zh-CN" dirty="0" smtClean="0"/>
          </a:p>
          <a:p>
            <a:r>
              <a:rPr lang="en-US" altLang="zh-CN" dirty="0" err="1" smtClean="0"/>
              <a:t>Lappas</a:t>
            </a:r>
            <a:r>
              <a:rPr lang="zh-CN" altLang="en-US" dirty="0" smtClean="0"/>
              <a:t>等人还尝试过为给定任务预测合适团队的研究，以及各种推荐系统也相继被提出，然而</a:t>
            </a:r>
            <a:endParaRPr lang="en-US" altLang="zh-CN" dirty="0" smtClean="0"/>
          </a:p>
          <a:p>
            <a:r>
              <a:rPr lang="zh-CN" altLang="en-US" dirty="0" smtClean="0"/>
              <a:t>已有工作大多数都是</a:t>
            </a:r>
            <a:r>
              <a:rPr lang="en-US" altLang="zh-CN" dirty="0" smtClean="0"/>
              <a:t>…</a:t>
            </a:r>
            <a:r>
              <a:rPr lang="zh-CN" altLang="en-US" dirty="0" smtClean="0"/>
              <a:t>，研究开源软件的占少数，而且也只是局限于少数几个知名的开源软件，少有从整个开源社区平台角度出发，分析开发者间的合作关系，尤其是跨项目的开发者间合作关系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297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针对已有工作的不足，我们展开了四个研究内容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757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论文整体框架为：首先以交叉学科的理论知识为基础支撑，以开源社区中的开源软件为研究对象，从软件开发的技术与社会两个属性出发，提出四种预测方法，并成功地应用于软件的缺陷预测与开发者合作预测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150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第一个研究内容是：</a:t>
            </a:r>
            <a:r>
              <a:rPr lang="en-US" altLang="zh-CN" dirty="0" smtClean="0"/>
              <a:t>…</a:t>
            </a:r>
            <a:r>
              <a:rPr lang="zh-CN" altLang="en-US" dirty="0" smtClean="0"/>
              <a:t>，主要解决的研究问题是</a:t>
            </a:r>
            <a:r>
              <a:rPr lang="en-US" altLang="zh-CN" dirty="0" smtClean="0"/>
              <a:t>….</a:t>
            </a:r>
          </a:p>
          <a:p>
            <a:r>
              <a:rPr lang="zh-CN" altLang="en-US" dirty="0" smtClean="0"/>
              <a:t>具体解决方法为：考虑类之间</a:t>
            </a:r>
            <a:r>
              <a:rPr lang="en-US" altLang="zh-CN" dirty="0" smtClean="0"/>
              <a:t>5</a:t>
            </a:r>
            <a:r>
              <a:rPr lang="zh-CN" altLang="en-US" dirty="0" smtClean="0"/>
              <a:t>中比较全面的依赖关系，构建更精细的软件网络模型，再应用</a:t>
            </a:r>
            <a:r>
              <a:rPr lang="en-US" altLang="zh-CN" dirty="0" smtClean="0"/>
              <a:t>9</a:t>
            </a:r>
            <a:r>
              <a:rPr lang="zh-CN" altLang="en-US" dirty="0" smtClean="0"/>
              <a:t>个网络度量指标衡量节点的重要性，并分析其与类的缺陷倾向性和严重性之间的关系，从中挑选。。。。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25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具体思路为：先对源代码采用逆向工程的方法获取类之间的依赖关系，在采用工具构建软件网络模型，同时从项目的缺陷库与版本日志中抽取每个类对应的缺陷信息，最后对构建的软件网络模型引入各种指标进行计算，结果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45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本次内容分为四部分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481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从结果中发现，</a:t>
            </a:r>
            <a:r>
              <a:rPr lang="en-US" altLang="zh-CN" dirty="0" smtClean="0"/>
              <a:t>….</a:t>
            </a:r>
            <a:r>
              <a:rPr lang="zh-CN" altLang="en-US" dirty="0" smtClean="0"/>
              <a:t>其中</a:t>
            </a:r>
            <a:r>
              <a:rPr lang="en-US" altLang="zh-CN" dirty="0" smtClean="0"/>
              <a:t>BC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outD</a:t>
            </a:r>
            <a:r>
              <a:rPr lang="zh-CN" altLang="en-US" dirty="0" smtClean="0"/>
              <a:t>两个指标能够反映指标值越大，缺陷的倾向性越高，并且对比缺陷的严重等级，发现指标值与缺陷的严重性也相关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480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从而我们选用</a:t>
            </a:r>
            <a:r>
              <a:rPr lang="en-US" altLang="zh-CN" dirty="0" smtClean="0"/>
              <a:t>BC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outD</a:t>
            </a:r>
            <a:r>
              <a:rPr lang="zh-CN" altLang="en-US" dirty="0" smtClean="0"/>
              <a:t>两个指标以及他们的组合进行预测，发现在。。。。，其中，在</a:t>
            </a:r>
            <a:r>
              <a:rPr lang="en-US" altLang="zh-CN" dirty="0" smtClean="0"/>
              <a:t>tomcat</a:t>
            </a:r>
            <a:r>
              <a:rPr lang="zh-CN" altLang="en-US" dirty="0" smtClean="0"/>
              <a:t>项目中，缺陷严重性预测的精度可达</a:t>
            </a:r>
            <a:r>
              <a:rPr lang="en-US" altLang="zh-CN" dirty="0" smtClean="0"/>
              <a:t>0.667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175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第二个研究内容是。。。。</a:t>
            </a:r>
            <a:r>
              <a:rPr lang="zh-CN" altLang="en-US" dirty="0" smtClean="0"/>
              <a:t>主要解决的研究问题是</a:t>
            </a:r>
            <a:r>
              <a:rPr lang="en-US" altLang="zh-CN" dirty="0" smtClean="0"/>
              <a:t>….</a:t>
            </a:r>
          </a:p>
          <a:p>
            <a:r>
              <a:rPr lang="zh-CN" altLang="en-US" dirty="0" smtClean="0"/>
              <a:t>针对上述三个问题，我们的提出。。。，为验证我们方法的可行性，构建了。。，最后就指标子集、分类器、和预测模型的选择问题，提供了一套供参考的决策依据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557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精简过程中，首先对数据不做任何特征选择，其次是采用。。。。进行处理，然后在采用我们的方法进行选择得到使用最频繁的</a:t>
            </a:r>
            <a:r>
              <a:rPr lang="en-US" altLang="zh-CN" dirty="0" err="1" smtClean="0"/>
              <a:t>topk</a:t>
            </a:r>
            <a:r>
              <a:rPr lang="zh-CN" altLang="en-US" dirty="0" smtClean="0"/>
              <a:t>个特征子集，最后在可接受的范围内进一步对</a:t>
            </a:r>
            <a:r>
              <a:rPr lang="en-US" altLang="zh-CN" dirty="0" err="1" smtClean="0"/>
              <a:t>topk</a:t>
            </a:r>
            <a:r>
              <a:rPr lang="zh-CN" altLang="en-US" dirty="0" smtClean="0"/>
              <a:t>个特征子集进行最小化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078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我们采用了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个开源项目的</a:t>
            </a:r>
            <a:r>
              <a:rPr lang="en-US" altLang="zh-CN" dirty="0" smtClean="0"/>
              <a:t>34</a:t>
            </a:r>
            <a:r>
              <a:rPr lang="zh-CN" altLang="en-US" dirty="0" smtClean="0"/>
              <a:t>版本数据进行实验，先是根训练数据的组成不同构建三种预测情境，然后在三种情境下分别对比四种特征子集下的预测效果，同时预测过程中考虑了</a:t>
            </a:r>
            <a:r>
              <a:rPr lang="en-US" altLang="zh-CN" dirty="0" smtClean="0"/>
              <a:t>6</a:t>
            </a:r>
            <a:r>
              <a:rPr lang="zh-CN" altLang="en-US" dirty="0" smtClean="0"/>
              <a:t>中分类器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70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根据前三种指标集的预测结果发现，我们发现在前两种预测情境下准确率普遍更高，而第三种情境下的召回率更高，所以。。。</a:t>
            </a:r>
            <a:endParaRPr lang="en-US" altLang="zh-CN" dirty="0" smtClean="0"/>
          </a:p>
          <a:p>
            <a:r>
              <a:rPr lang="zh-CN" altLang="en-US" dirty="0" smtClean="0"/>
              <a:t>使用我们方法得到</a:t>
            </a:r>
            <a:r>
              <a:rPr lang="en-US" altLang="zh-CN" dirty="0" err="1" smtClean="0"/>
              <a:t>topk</a:t>
            </a:r>
            <a:r>
              <a:rPr lang="zh-CN" altLang="en-US" dirty="0" smtClean="0"/>
              <a:t>个特征子集预测的结果与其他两种情况下的结果相比，并没有统计意义上的差异，而且发现使用</a:t>
            </a:r>
            <a:r>
              <a:rPr lang="en-US" altLang="zh-CN" dirty="0" smtClean="0"/>
              <a:t>NB</a:t>
            </a:r>
            <a:r>
              <a:rPr lang="zh-CN" altLang="en-US" dirty="0" smtClean="0"/>
              <a:t>分类器是效果整个更好，符号已有关于使用简单分类器预测效果更占优的结论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733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另外，我们也与已有的方法进行了对比，发现预测效果并不落后，甚至在一些情境下表现出更好的趋势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782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。。。，在满足精度</a:t>
            </a:r>
            <a:r>
              <a:rPr lang="en-US" altLang="zh-CN" dirty="0" smtClean="0"/>
              <a:t>&gt;0.5,</a:t>
            </a:r>
            <a:r>
              <a:rPr lang="zh-CN" altLang="en-US" dirty="0" smtClean="0"/>
              <a:t>召回率</a:t>
            </a:r>
            <a:r>
              <a:rPr lang="en-US" altLang="zh-CN" dirty="0" smtClean="0"/>
              <a:t>&gt;0.7</a:t>
            </a:r>
            <a:r>
              <a:rPr lang="zh-CN" altLang="en-US" dirty="0" smtClean="0"/>
              <a:t>的情况下，我们进一步最小化</a:t>
            </a:r>
            <a:r>
              <a:rPr lang="en-US" altLang="zh-CN" dirty="0" err="1" smtClean="0"/>
              <a:t>topk</a:t>
            </a:r>
            <a:r>
              <a:rPr lang="zh-CN" altLang="en-US" dirty="0" smtClean="0"/>
              <a:t>个指标子集，发现最小指标子集是存在的，而且预测结果表现出独立于分类器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2636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最后，通过对实验结果的归纳，关于。。。。的选择问题，我们做了一个总结，发现。。。。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9591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强调数据量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664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961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528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6171</a:t>
            </a:r>
            <a:r>
              <a:rPr lang="zh-CN" altLang="en-US" dirty="0" smtClean="0"/>
              <a:t>（开发者）、</a:t>
            </a:r>
            <a:r>
              <a:rPr lang="en-US" altLang="zh-CN" dirty="0" smtClean="0"/>
              <a:t>3186</a:t>
            </a:r>
            <a:r>
              <a:rPr lang="zh-CN" altLang="en-US" dirty="0" smtClean="0"/>
              <a:t>（项目）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5674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利用源代码信息，考虑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种类依赖关系抽象网络模型，发现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outD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BC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网络指标在仅需检测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10%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的类时，预测缺陷倾向率（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0.667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）与严重性（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0.638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利用缺陷数据信息，从的角度，构建更稳定、更通用的缺陷预测模型，尤其是跨项目缺陷预测模型，提高知识重用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2143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利用源代码信息，考虑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种类依赖关系抽象网络模型，发现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outD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BC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网络指标在仅需检测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10%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的类时，预测缺陷倾向率（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0.667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）与严重性（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0.638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利用缺陷数据信息，从的角度，构建更稳定、更通用的缺陷预测模型，尤其是跨项目缺陷预测模型，提高知识重用</a:t>
            </a:r>
            <a:endParaRPr lang="en-US" altLang="zh-CN" sz="120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2143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7072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4157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41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首先，从三个方面介绍研究背景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734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开源软件如今是随处可见，它是。。。</a:t>
            </a:r>
            <a:r>
              <a:rPr lang="zh-CN" altLang="en-US" baseline="0" dirty="0" smtClean="0"/>
              <a:t> ，据统计，。。。。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413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与开源软件对于的是开源社区，开源社区是由。。。，他们可能素未谋面，却能想一个团队一样合作，开源社区为广大软件开发爱好者提供。。。。的虚拟网络平台</a:t>
            </a:r>
            <a:endParaRPr lang="en-US" altLang="zh-CN" dirty="0" smtClean="0"/>
          </a:p>
          <a:p>
            <a:r>
              <a:rPr lang="zh-CN" altLang="en-US" dirty="0" smtClean="0"/>
              <a:t>根据维基百科对几类典型的开源社区的信息统计显示，它们的规模都应经达到一定程度，比如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SourceForge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另外，以开源软件和开源社区为关键字进行搜索，发现近几年来相关的论文也越来越多，表明这个方向越来越受关注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840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这种新环境下的软件开发</a:t>
            </a:r>
            <a:r>
              <a:rPr lang="zh-CN" altLang="en-US" baseline="0" dirty="0" smtClean="0"/>
              <a:t>体现。。。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针对这种开发，李未院士称其为群体软件工程，群体软件工程与传统软件工程的差异体现在三个方面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20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软件开发方法与技术在不断演进，但因为软件质量问题导致的事故依旧连年不断，其中一部分事故如果能够做到更细致准确的预先测试，是可能避免的，至少可以减少损失。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可见预测的重要性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763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http://www.360doc.com/content/12/0610/17/5642174_217271268.shtml</a:t>
            </a:r>
          </a:p>
          <a:p>
            <a:r>
              <a:rPr lang="zh-CN" altLang="en-US" dirty="0" smtClean="0"/>
              <a:t>预测是一个很古老的概念，先后经历了。。。四个阶段，我们的祖先其实很早就</a:t>
            </a:r>
            <a:r>
              <a:rPr lang="zh-CN" altLang="en-US" baseline="0" dirty="0" smtClean="0"/>
              <a:t>意识到预测的重要性，留下很多至理名言，比如</a:t>
            </a:r>
            <a:r>
              <a:rPr lang="en-US" altLang="zh-CN" baseline="0" dirty="0" smtClean="0"/>
              <a:t>…</a:t>
            </a:r>
            <a:endParaRPr lang="en-US" altLang="zh-CN" dirty="0" smtClean="0"/>
          </a:p>
          <a:p>
            <a:r>
              <a:rPr lang="zh-CN" altLang="en-US" dirty="0" smtClean="0"/>
              <a:t>与预测相关的，还有。。。，例如天气预报、城市空气预警等</a:t>
            </a:r>
            <a:endParaRPr lang="en-US" altLang="zh-CN" dirty="0" smtClean="0"/>
          </a:p>
          <a:p>
            <a:r>
              <a:rPr lang="zh-CN" altLang="en-US" dirty="0" smtClean="0"/>
              <a:t>随着互联网的普及、各种推荐也越来越智能、推荐的背后其实离不开精准的预测，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2B6CE-6E65-42D8-A12E-59BF13D34C9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4B064F7-A413-41A7-BA53-DF8915331824}" type="datetimeFigureOut">
              <a:rPr lang="zh-CN" altLang="en-US" smtClean="0"/>
              <a:t>2015/5/24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50F8A-78D7-43C6-8CD7-22F46A91CE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171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none" spc="0">
                <a:ln>
                  <a:noFill/>
                </a:ln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78901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88249"/>
            <a:ext cx="2133600" cy="365125"/>
          </a:xfrm>
        </p:spPr>
        <p:txBody>
          <a:bodyPr/>
          <a:lstStyle/>
          <a:p>
            <a:fld id="{7A550F8A-78D7-43C6-8CD7-22F46A91CE33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32000" y="1074212"/>
            <a:ext cx="8280000" cy="14528"/>
            <a:chOff x="972000" y="3306460"/>
            <a:chExt cx="7200000" cy="14528"/>
          </a:xfrm>
        </p:grpSpPr>
        <p:cxnSp>
          <p:nvCxnSpPr>
            <p:cNvPr id="7" name="直接连接符 6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7876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4B064F7-A413-41A7-BA53-DF8915331824}" type="datetimeFigureOut">
              <a:rPr lang="zh-CN" altLang="en-US" smtClean="0"/>
              <a:t>2015/5/24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50F8A-78D7-43C6-8CD7-22F46A91CE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543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4B064F7-A413-41A7-BA53-DF8915331824}" type="datetimeFigureOut">
              <a:rPr lang="zh-CN" altLang="en-US" smtClean="0"/>
              <a:t>2015/5/24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50F8A-78D7-43C6-8CD7-22F46A91CE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704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4B064F7-A413-41A7-BA53-DF8915331824}" type="datetimeFigureOut">
              <a:rPr lang="zh-CN" altLang="en-US" smtClean="0"/>
              <a:t>2015/5/24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50F8A-78D7-43C6-8CD7-22F46A91CE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141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8229600" cy="4641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50F8A-78D7-43C6-8CD7-22F46A91CE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1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5.wmf"/><Relationship Id="rId4" Type="http://schemas.openxmlformats.org/officeDocument/2006/relationships/image" Target="../media/image52.w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743908" y="656692"/>
            <a:ext cx="1656184" cy="1656184"/>
            <a:chOff x="3977934" y="1124744"/>
            <a:chExt cx="1188132" cy="1188132"/>
          </a:xfrm>
        </p:grpSpPr>
        <p:sp>
          <p:nvSpPr>
            <p:cNvPr id="4" name="椭圆 3"/>
            <p:cNvSpPr/>
            <p:nvPr/>
          </p:nvSpPr>
          <p:spPr>
            <a:xfrm>
              <a:off x="3977934" y="1124744"/>
              <a:ext cx="1188132" cy="11881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072985" y="1219795"/>
              <a:ext cx="998031" cy="9980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2050"/>
            <p:cNvSpPr>
              <a:spLocks/>
            </p:cNvSpPr>
            <p:nvPr/>
          </p:nvSpPr>
          <p:spPr bwMode="auto">
            <a:xfrm>
              <a:off x="4297319" y="1486349"/>
              <a:ext cx="549362" cy="329423"/>
            </a:xfrm>
            <a:custGeom>
              <a:avLst/>
              <a:gdLst>
                <a:gd name="T0" fmla="*/ 693 w 720"/>
                <a:gd name="T1" fmla="*/ 92 h 432"/>
                <a:gd name="T2" fmla="*/ 665 w 720"/>
                <a:gd name="T3" fmla="*/ 119 h 432"/>
                <a:gd name="T4" fmla="*/ 668 w 720"/>
                <a:gd name="T5" fmla="*/ 131 h 432"/>
                <a:gd name="T6" fmla="*/ 570 w 720"/>
                <a:gd name="T7" fmla="*/ 189 h 432"/>
                <a:gd name="T8" fmla="*/ 536 w 720"/>
                <a:gd name="T9" fmla="*/ 85 h 432"/>
                <a:gd name="T10" fmla="*/ 554 w 720"/>
                <a:gd name="T11" fmla="*/ 59 h 432"/>
                <a:gd name="T12" fmla="*/ 527 w 720"/>
                <a:gd name="T13" fmla="*/ 32 h 432"/>
                <a:gd name="T14" fmla="*/ 499 w 720"/>
                <a:gd name="T15" fmla="*/ 59 h 432"/>
                <a:gd name="T16" fmla="*/ 509 w 720"/>
                <a:gd name="T17" fmla="*/ 80 h 432"/>
                <a:gd name="T18" fmla="*/ 440 w 720"/>
                <a:gd name="T19" fmla="*/ 172 h 432"/>
                <a:gd name="T20" fmla="*/ 379 w 720"/>
                <a:gd name="T21" fmla="*/ 68 h 432"/>
                <a:gd name="T22" fmla="*/ 397 w 720"/>
                <a:gd name="T23" fmla="*/ 37 h 432"/>
                <a:gd name="T24" fmla="*/ 360 w 720"/>
                <a:gd name="T25" fmla="*/ 0 h 432"/>
                <a:gd name="T26" fmla="*/ 323 w 720"/>
                <a:gd name="T27" fmla="*/ 37 h 432"/>
                <a:gd name="T28" fmla="*/ 341 w 720"/>
                <a:gd name="T29" fmla="*/ 68 h 432"/>
                <a:gd name="T30" fmla="*/ 280 w 720"/>
                <a:gd name="T31" fmla="*/ 172 h 432"/>
                <a:gd name="T32" fmla="*/ 211 w 720"/>
                <a:gd name="T33" fmla="*/ 80 h 432"/>
                <a:gd name="T34" fmla="*/ 221 w 720"/>
                <a:gd name="T35" fmla="*/ 59 h 432"/>
                <a:gd name="T36" fmla="*/ 194 w 720"/>
                <a:gd name="T37" fmla="*/ 32 h 432"/>
                <a:gd name="T38" fmla="*/ 166 w 720"/>
                <a:gd name="T39" fmla="*/ 59 h 432"/>
                <a:gd name="T40" fmla="*/ 184 w 720"/>
                <a:gd name="T41" fmla="*/ 85 h 432"/>
                <a:gd name="T42" fmla="*/ 150 w 720"/>
                <a:gd name="T43" fmla="*/ 189 h 432"/>
                <a:gd name="T44" fmla="*/ 52 w 720"/>
                <a:gd name="T45" fmla="*/ 131 h 432"/>
                <a:gd name="T46" fmla="*/ 55 w 720"/>
                <a:gd name="T47" fmla="*/ 119 h 432"/>
                <a:gd name="T48" fmla="*/ 28 w 720"/>
                <a:gd name="T49" fmla="*/ 92 h 432"/>
                <a:gd name="T50" fmla="*/ 0 w 720"/>
                <a:gd name="T51" fmla="*/ 119 h 432"/>
                <a:gd name="T52" fmla="*/ 28 w 720"/>
                <a:gd name="T53" fmla="*/ 146 h 432"/>
                <a:gd name="T54" fmla="*/ 36 w 720"/>
                <a:gd name="T55" fmla="*/ 145 h 432"/>
                <a:gd name="T56" fmla="*/ 108 w 720"/>
                <a:gd name="T57" fmla="*/ 385 h 432"/>
                <a:gd name="T58" fmla="*/ 92 w 720"/>
                <a:gd name="T59" fmla="*/ 385 h 432"/>
                <a:gd name="T60" fmla="*/ 92 w 720"/>
                <a:gd name="T61" fmla="*/ 432 h 432"/>
                <a:gd name="T62" fmla="*/ 628 w 720"/>
                <a:gd name="T63" fmla="*/ 432 h 432"/>
                <a:gd name="T64" fmla="*/ 628 w 720"/>
                <a:gd name="T65" fmla="*/ 385 h 432"/>
                <a:gd name="T66" fmla="*/ 612 w 720"/>
                <a:gd name="T67" fmla="*/ 385 h 432"/>
                <a:gd name="T68" fmla="*/ 684 w 720"/>
                <a:gd name="T69" fmla="*/ 145 h 432"/>
                <a:gd name="T70" fmla="*/ 693 w 720"/>
                <a:gd name="T71" fmla="*/ 146 h 432"/>
                <a:gd name="T72" fmla="*/ 720 w 720"/>
                <a:gd name="T73" fmla="*/ 119 h 432"/>
                <a:gd name="T74" fmla="*/ 693 w 720"/>
                <a:gd name="T75" fmla="*/ 9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0" h="432">
                  <a:moveTo>
                    <a:pt x="693" y="92"/>
                  </a:moveTo>
                  <a:cubicBezTo>
                    <a:pt x="677" y="92"/>
                    <a:pt x="665" y="104"/>
                    <a:pt x="665" y="119"/>
                  </a:cubicBezTo>
                  <a:cubicBezTo>
                    <a:pt x="665" y="123"/>
                    <a:pt x="666" y="127"/>
                    <a:pt x="668" y="131"/>
                  </a:cubicBezTo>
                  <a:cubicBezTo>
                    <a:pt x="570" y="189"/>
                    <a:pt x="570" y="189"/>
                    <a:pt x="570" y="189"/>
                  </a:cubicBezTo>
                  <a:cubicBezTo>
                    <a:pt x="536" y="85"/>
                    <a:pt x="536" y="85"/>
                    <a:pt x="536" y="85"/>
                  </a:cubicBezTo>
                  <a:cubicBezTo>
                    <a:pt x="547" y="81"/>
                    <a:pt x="554" y="71"/>
                    <a:pt x="554" y="59"/>
                  </a:cubicBezTo>
                  <a:cubicBezTo>
                    <a:pt x="554" y="44"/>
                    <a:pt x="542" y="32"/>
                    <a:pt x="527" y="32"/>
                  </a:cubicBezTo>
                  <a:cubicBezTo>
                    <a:pt x="511" y="32"/>
                    <a:pt x="499" y="44"/>
                    <a:pt x="499" y="59"/>
                  </a:cubicBezTo>
                  <a:cubicBezTo>
                    <a:pt x="499" y="68"/>
                    <a:pt x="503" y="75"/>
                    <a:pt x="509" y="80"/>
                  </a:cubicBezTo>
                  <a:cubicBezTo>
                    <a:pt x="440" y="172"/>
                    <a:pt x="440" y="172"/>
                    <a:pt x="440" y="172"/>
                  </a:cubicBezTo>
                  <a:cubicBezTo>
                    <a:pt x="379" y="68"/>
                    <a:pt x="379" y="68"/>
                    <a:pt x="379" y="68"/>
                  </a:cubicBezTo>
                  <a:cubicBezTo>
                    <a:pt x="390" y="62"/>
                    <a:pt x="397" y="50"/>
                    <a:pt x="397" y="37"/>
                  </a:cubicBezTo>
                  <a:cubicBezTo>
                    <a:pt x="397" y="16"/>
                    <a:pt x="381" y="0"/>
                    <a:pt x="360" y="0"/>
                  </a:cubicBezTo>
                  <a:cubicBezTo>
                    <a:pt x="340" y="0"/>
                    <a:pt x="323" y="16"/>
                    <a:pt x="323" y="37"/>
                  </a:cubicBezTo>
                  <a:cubicBezTo>
                    <a:pt x="323" y="50"/>
                    <a:pt x="330" y="62"/>
                    <a:pt x="341" y="68"/>
                  </a:cubicBezTo>
                  <a:cubicBezTo>
                    <a:pt x="280" y="172"/>
                    <a:pt x="280" y="172"/>
                    <a:pt x="280" y="172"/>
                  </a:cubicBezTo>
                  <a:cubicBezTo>
                    <a:pt x="211" y="80"/>
                    <a:pt x="211" y="80"/>
                    <a:pt x="211" y="80"/>
                  </a:cubicBezTo>
                  <a:cubicBezTo>
                    <a:pt x="217" y="75"/>
                    <a:pt x="221" y="68"/>
                    <a:pt x="221" y="59"/>
                  </a:cubicBezTo>
                  <a:cubicBezTo>
                    <a:pt x="221" y="44"/>
                    <a:pt x="209" y="32"/>
                    <a:pt x="194" y="32"/>
                  </a:cubicBezTo>
                  <a:cubicBezTo>
                    <a:pt x="178" y="32"/>
                    <a:pt x="166" y="44"/>
                    <a:pt x="166" y="59"/>
                  </a:cubicBezTo>
                  <a:cubicBezTo>
                    <a:pt x="166" y="71"/>
                    <a:pt x="174" y="81"/>
                    <a:pt x="184" y="85"/>
                  </a:cubicBezTo>
                  <a:cubicBezTo>
                    <a:pt x="150" y="189"/>
                    <a:pt x="150" y="189"/>
                    <a:pt x="150" y="189"/>
                  </a:cubicBezTo>
                  <a:cubicBezTo>
                    <a:pt x="52" y="131"/>
                    <a:pt x="52" y="131"/>
                    <a:pt x="52" y="131"/>
                  </a:cubicBezTo>
                  <a:cubicBezTo>
                    <a:pt x="54" y="127"/>
                    <a:pt x="55" y="123"/>
                    <a:pt x="55" y="119"/>
                  </a:cubicBezTo>
                  <a:cubicBezTo>
                    <a:pt x="55" y="104"/>
                    <a:pt x="43" y="92"/>
                    <a:pt x="28" y="92"/>
                  </a:cubicBezTo>
                  <a:cubicBezTo>
                    <a:pt x="12" y="92"/>
                    <a:pt x="0" y="104"/>
                    <a:pt x="0" y="119"/>
                  </a:cubicBezTo>
                  <a:cubicBezTo>
                    <a:pt x="0" y="134"/>
                    <a:pt x="12" y="146"/>
                    <a:pt x="28" y="146"/>
                  </a:cubicBezTo>
                  <a:cubicBezTo>
                    <a:pt x="31" y="146"/>
                    <a:pt x="33" y="146"/>
                    <a:pt x="36" y="145"/>
                  </a:cubicBezTo>
                  <a:cubicBezTo>
                    <a:pt x="108" y="385"/>
                    <a:pt x="108" y="385"/>
                    <a:pt x="108" y="385"/>
                  </a:cubicBezTo>
                  <a:cubicBezTo>
                    <a:pt x="92" y="385"/>
                    <a:pt x="92" y="385"/>
                    <a:pt x="92" y="385"/>
                  </a:cubicBezTo>
                  <a:cubicBezTo>
                    <a:pt x="92" y="432"/>
                    <a:pt x="92" y="432"/>
                    <a:pt x="92" y="432"/>
                  </a:cubicBezTo>
                  <a:cubicBezTo>
                    <a:pt x="628" y="432"/>
                    <a:pt x="628" y="432"/>
                    <a:pt x="628" y="432"/>
                  </a:cubicBezTo>
                  <a:cubicBezTo>
                    <a:pt x="628" y="385"/>
                    <a:pt x="628" y="385"/>
                    <a:pt x="628" y="385"/>
                  </a:cubicBezTo>
                  <a:cubicBezTo>
                    <a:pt x="612" y="385"/>
                    <a:pt x="612" y="385"/>
                    <a:pt x="612" y="385"/>
                  </a:cubicBezTo>
                  <a:cubicBezTo>
                    <a:pt x="684" y="145"/>
                    <a:pt x="684" y="145"/>
                    <a:pt x="684" y="145"/>
                  </a:cubicBezTo>
                  <a:cubicBezTo>
                    <a:pt x="687" y="146"/>
                    <a:pt x="690" y="146"/>
                    <a:pt x="693" y="146"/>
                  </a:cubicBezTo>
                  <a:cubicBezTo>
                    <a:pt x="708" y="146"/>
                    <a:pt x="720" y="134"/>
                    <a:pt x="720" y="119"/>
                  </a:cubicBezTo>
                  <a:cubicBezTo>
                    <a:pt x="720" y="104"/>
                    <a:pt x="708" y="92"/>
                    <a:pt x="693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376963" y="1851328"/>
              <a:ext cx="390074" cy="220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 smtClean="0"/>
                <a:t>校徽</a:t>
              </a:r>
              <a:endParaRPr lang="zh-CN" altLang="en-US" sz="14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72000" y="4808837"/>
            <a:ext cx="7200000" cy="14528"/>
            <a:chOff x="972000" y="3306460"/>
            <a:chExt cx="7200000" cy="14528"/>
          </a:xfrm>
        </p:grpSpPr>
        <p:cxnSp>
          <p:nvCxnSpPr>
            <p:cNvPr id="9" name="直接连接符 8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标题 13"/>
          <p:cNvSpPr>
            <a:spLocks noGrp="1"/>
          </p:cNvSpPr>
          <p:nvPr>
            <p:ph type="ctrTitle"/>
          </p:nvPr>
        </p:nvSpPr>
        <p:spPr>
          <a:xfrm>
            <a:off x="685800" y="3361008"/>
            <a:ext cx="7772400" cy="1375821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4400" b="1" dirty="0" smtClean="0">
                <a:solidFill>
                  <a:schemeClr val="accent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社区化群体软件开发中</a:t>
            </a:r>
            <a:r>
              <a:rPr lang="en-US" altLang="zh-CN" sz="4400" b="1" dirty="0" smtClean="0">
                <a:solidFill>
                  <a:schemeClr val="accent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/>
            </a:r>
            <a:br>
              <a:rPr lang="en-US" altLang="zh-CN" sz="4400" b="1" dirty="0" smtClean="0">
                <a:solidFill>
                  <a:schemeClr val="accent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</a:br>
            <a:r>
              <a:rPr lang="zh-CN" altLang="en-US" sz="4400" b="1" dirty="0" smtClean="0">
                <a:solidFill>
                  <a:schemeClr val="accent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预测驱动方法研究</a:t>
            </a:r>
            <a:endParaRPr lang="zh-CN" altLang="en-US" sz="4400" b="1" dirty="0">
              <a:solidFill>
                <a:schemeClr val="accent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5" name="副标题 14"/>
          <p:cNvSpPr>
            <a:spLocks noGrp="1"/>
          </p:cNvSpPr>
          <p:nvPr>
            <p:ph type="subTitle" idx="1"/>
          </p:nvPr>
        </p:nvSpPr>
        <p:spPr>
          <a:xfrm>
            <a:off x="2915816" y="4869160"/>
            <a:ext cx="3312368" cy="936104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1" dirty="0" smtClean="0">
                <a:latin typeface="+mn-ea"/>
              </a:rPr>
              <a:t>答  辩 人：何        鹏</a:t>
            </a:r>
            <a:endParaRPr lang="en-US" altLang="zh-CN" sz="2400" b="1" dirty="0" smtClean="0">
              <a:latin typeface="+mn-ea"/>
            </a:endParaRPr>
          </a:p>
          <a:p>
            <a:pPr algn="l"/>
            <a:r>
              <a:rPr lang="zh-CN" altLang="en-US" sz="2400" b="1" dirty="0">
                <a:latin typeface="+mn-ea"/>
              </a:rPr>
              <a:t>指导老师：</a:t>
            </a:r>
            <a:r>
              <a:rPr lang="zh-CN" altLang="en-US" sz="2400" b="1" dirty="0">
                <a:latin typeface="+mn-ea"/>
                <a:sym typeface="Wingdings" panose="05000000000000000000" pitchFamily="2" charset="2"/>
              </a:rPr>
              <a:t>李</a:t>
            </a:r>
            <a:r>
              <a:rPr lang="zh-CN" altLang="en-US" sz="2400" b="1" dirty="0" smtClean="0">
                <a:latin typeface="+mn-ea"/>
                <a:sym typeface="Wingdings" panose="05000000000000000000" pitchFamily="2" charset="2"/>
              </a:rPr>
              <a:t>兵 教授</a:t>
            </a:r>
            <a:endParaRPr lang="zh-CN" altLang="en-US" sz="2400" b="1" dirty="0">
              <a:latin typeface="+mn-ea"/>
            </a:endParaRPr>
          </a:p>
          <a:p>
            <a:pPr algn="l"/>
            <a:endParaRPr lang="en-US" altLang="zh-CN" sz="2400" b="1" dirty="0" smtClean="0">
              <a:latin typeface="+mn-ea"/>
            </a:endParaRPr>
          </a:p>
          <a:p>
            <a:pPr algn="l"/>
            <a:endParaRPr lang="en-US" altLang="zh-CN" sz="2400" b="1" dirty="0" smtClean="0">
              <a:latin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972000" y="3332673"/>
            <a:ext cx="7200000" cy="14528"/>
            <a:chOff x="972000" y="3306460"/>
            <a:chExt cx="7200000" cy="14528"/>
          </a:xfrm>
        </p:grpSpPr>
        <p:cxnSp>
          <p:nvCxnSpPr>
            <p:cNvPr id="23" name="直接连接符 22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副标题 14"/>
          <p:cNvSpPr txBox="1">
            <a:spLocks/>
          </p:cNvSpPr>
          <p:nvPr/>
        </p:nvSpPr>
        <p:spPr>
          <a:xfrm>
            <a:off x="1601670" y="2558333"/>
            <a:ext cx="5940660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+mn-ea"/>
              </a:rPr>
              <a:t>计算机</a:t>
            </a:r>
            <a:r>
              <a:rPr lang="zh-CN" altLang="en-US" b="1" dirty="0" smtClean="0">
                <a:latin typeface="+mn-ea"/>
              </a:rPr>
              <a:t>学院 计算机软件与理论专业 </a:t>
            </a:r>
            <a:r>
              <a:rPr lang="en-US" altLang="zh-CN" b="1" dirty="0" smtClean="0">
                <a:latin typeface="+mn-ea"/>
              </a:rPr>
              <a:t>2012</a:t>
            </a:r>
            <a:r>
              <a:rPr lang="zh-CN" altLang="en-US" b="1" dirty="0" smtClean="0">
                <a:latin typeface="+mn-ea"/>
              </a:rPr>
              <a:t>级</a:t>
            </a:r>
            <a:endParaRPr lang="en-US" altLang="zh-CN" b="1" dirty="0" smtClean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35" y="867370"/>
            <a:ext cx="1231330" cy="12348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84577" y="6442983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年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24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日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5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8"/>
    </mc:Choice>
    <mc:Fallback xmlns="">
      <p:transition spd="slow" advTm="168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 smtClean="0"/>
              <a:t>软件工程中的预测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400" b="1" dirty="0"/>
              <a:t>软件工程数据入手，对</a:t>
            </a:r>
            <a:r>
              <a:rPr lang="zh-CN" altLang="en-US" sz="2400" b="1" dirty="0" smtClean="0"/>
              <a:t>社区数据</a:t>
            </a:r>
            <a:r>
              <a:rPr lang="zh-CN" altLang="en-US" sz="2400" b="1" dirty="0"/>
              <a:t>的挖掘与分析，提取其中有价值的关键与共性</a:t>
            </a:r>
            <a:r>
              <a:rPr lang="zh-CN" altLang="en-US" sz="2400" b="1" dirty="0" smtClean="0"/>
              <a:t>知识</a:t>
            </a:r>
            <a:endParaRPr lang="en-US" altLang="zh-CN" sz="2400" b="1" dirty="0" smtClean="0"/>
          </a:p>
          <a:p>
            <a:pPr marL="342900" indent="-342900">
              <a:buFont typeface="Wingdings" pitchFamily="2" charset="2"/>
              <a:buChar char="p"/>
            </a:pPr>
            <a:r>
              <a:rPr lang="zh-CN" altLang="en-US" sz="2400" b="1" dirty="0" smtClean="0"/>
              <a:t>构建相应的预测模型，降低风险，减轻成本，支持决策</a:t>
            </a:r>
            <a:endParaRPr lang="en-US" altLang="zh-CN" sz="2400" b="1" dirty="0" smtClean="0"/>
          </a:p>
        </p:txBody>
      </p:sp>
      <p:grpSp>
        <p:nvGrpSpPr>
          <p:cNvPr id="64" name="组合 63"/>
          <p:cNvGrpSpPr/>
          <p:nvPr/>
        </p:nvGrpSpPr>
        <p:grpSpPr>
          <a:xfrm>
            <a:off x="1299308" y="3528441"/>
            <a:ext cx="6428435" cy="2689114"/>
            <a:chOff x="2267745" y="1785505"/>
            <a:chExt cx="6428435" cy="2689114"/>
          </a:xfrm>
        </p:grpSpPr>
        <p:sp>
          <p:nvSpPr>
            <p:cNvPr id="65" name="椭圆 64"/>
            <p:cNvSpPr/>
            <p:nvPr/>
          </p:nvSpPr>
          <p:spPr>
            <a:xfrm>
              <a:off x="2541869" y="2194215"/>
              <a:ext cx="5490013" cy="165569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4623861" y="2881071"/>
              <a:ext cx="1415772" cy="1378380"/>
              <a:chOff x="4623861" y="2881071"/>
              <a:chExt cx="1415772" cy="1378380"/>
            </a:xfrm>
          </p:grpSpPr>
          <p:pic>
            <p:nvPicPr>
              <p:cNvPr id="121" name="图片 1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5679" y="2881071"/>
                <a:ext cx="757238" cy="1047751"/>
              </a:xfrm>
              <a:prstGeom prst="rect">
                <a:avLst/>
              </a:prstGeom>
            </p:spPr>
          </p:pic>
          <p:sp>
            <p:nvSpPr>
              <p:cNvPr id="122" name="矩形 121"/>
              <p:cNvSpPr/>
              <p:nvPr/>
            </p:nvSpPr>
            <p:spPr>
              <a:xfrm>
                <a:off x="4623861" y="3920897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缺陷追踪系统</a:t>
                </a: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6498226" y="3143426"/>
              <a:ext cx="1046074" cy="1134304"/>
              <a:chOff x="6721709" y="3040222"/>
              <a:chExt cx="1046074" cy="1134304"/>
            </a:xfrm>
          </p:grpSpPr>
          <p:pic>
            <p:nvPicPr>
              <p:cNvPr id="119" name="图片 1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1709" y="3040222"/>
                <a:ext cx="1046074" cy="878703"/>
              </a:xfrm>
              <a:prstGeom prst="rect">
                <a:avLst/>
              </a:prstGeom>
            </p:spPr>
          </p:pic>
          <p:sp>
            <p:nvSpPr>
              <p:cNvPr id="120" name="矩形 119"/>
              <p:cNvSpPr/>
              <p:nvPr/>
            </p:nvSpPr>
            <p:spPr>
              <a:xfrm>
                <a:off x="6762380" y="3835972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邮件列表</a:t>
                </a:r>
                <a:endParaRPr lang="zh-CN" altLang="en-US" sz="16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3269854" y="3363116"/>
              <a:ext cx="930940" cy="1111503"/>
              <a:chOff x="3205371" y="3302315"/>
              <a:chExt cx="930940" cy="1111503"/>
            </a:xfrm>
          </p:grpSpPr>
          <p:pic>
            <p:nvPicPr>
              <p:cNvPr id="117" name="图片 1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5371" y="3302315"/>
                <a:ext cx="930940" cy="792858"/>
              </a:xfrm>
              <a:prstGeom prst="rect">
                <a:avLst/>
              </a:prstGeom>
            </p:spPr>
          </p:pic>
          <p:sp>
            <p:nvSpPr>
              <p:cNvPr id="118" name="矩形 117"/>
              <p:cNvSpPr/>
              <p:nvPr/>
            </p:nvSpPr>
            <p:spPr>
              <a:xfrm>
                <a:off x="3346072" y="4075264"/>
                <a:ext cx="6495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 smtClean="0">
                    <a:latin typeface="微软雅黑" pitchFamily="34" charset="-122"/>
                    <a:ea typeface="微软雅黑" pitchFamily="34" charset="-122"/>
                  </a:rPr>
                  <a:t>Wiki</a:t>
                </a:r>
                <a:endParaRPr lang="zh-CN" altLang="en-US" sz="16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6843895" y="1867115"/>
              <a:ext cx="891527" cy="1088155"/>
              <a:chOff x="6876256" y="1639637"/>
              <a:chExt cx="891527" cy="1088155"/>
            </a:xfrm>
          </p:grpSpPr>
          <p:pic>
            <p:nvPicPr>
              <p:cNvPr id="115" name="Picture 4" descr="E:\Tim.Teng\ppt\ppt图片\书本图标\ppt宝藏_www.pptbz.com_文件书本png图标2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6256" y="1639637"/>
                <a:ext cx="891527" cy="8915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6" name="TextBox 115"/>
              <p:cNvSpPr txBox="1"/>
              <p:nvPr/>
            </p:nvSpPr>
            <p:spPr>
              <a:xfrm>
                <a:off x="7000929" y="2389238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文档</a:t>
                </a: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3225355" y="1786002"/>
              <a:ext cx="939946" cy="1193288"/>
              <a:chOff x="2265425" y="1478342"/>
              <a:chExt cx="939946" cy="1193288"/>
            </a:xfrm>
          </p:grpSpPr>
          <p:sp>
            <p:nvSpPr>
              <p:cNvPr id="113" name="TextBox 112"/>
              <p:cNvSpPr txBox="1"/>
              <p:nvPr/>
            </p:nvSpPr>
            <p:spPr>
              <a:xfrm>
                <a:off x="2317809" y="2333076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latin typeface="微软雅黑" pitchFamily="34" charset="-122"/>
                    <a:ea typeface="微软雅黑" pitchFamily="34" charset="-122"/>
                  </a:rPr>
                  <a:t>源代码</a:t>
                </a:r>
              </a:p>
            </p:txBody>
          </p:sp>
          <p:pic>
            <p:nvPicPr>
              <p:cNvPr id="114" name="图片 11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5425" y="1478342"/>
                <a:ext cx="939946" cy="939946"/>
              </a:xfrm>
              <a:prstGeom prst="rect">
                <a:avLst/>
              </a:prstGeom>
            </p:spPr>
          </p:pic>
        </p:grpSp>
        <p:grpSp>
          <p:nvGrpSpPr>
            <p:cNvPr id="71" name="组合 70"/>
            <p:cNvGrpSpPr/>
            <p:nvPr/>
          </p:nvGrpSpPr>
          <p:grpSpPr>
            <a:xfrm>
              <a:off x="4548214" y="1785505"/>
              <a:ext cx="1855207" cy="930816"/>
              <a:chOff x="3620611" y="1820059"/>
              <a:chExt cx="1855207" cy="930816"/>
            </a:xfrm>
          </p:grpSpPr>
          <p:pic>
            <p:nvPicPr>
              <p:cNvPr id="110" name="图片 10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0611" y="1820059"/>
                <a:ext cx="750649" cy="562262"/>
              </a:xfrm>
              <a:prstGeom prst="rect">
                <a:avLst/>
              </a:prstGeom>
            </p:spPr>
          </p:pic>
          <p:sp>
            <p:nvSpPr>
              <p:cNvPr id="111" name="TextBox 110"/>
              <p:cNvSpPr txBox="1"/>
              <p:nvPr/>
            </p:nvSpPr>
            <p:spPr>
              <a:xfrm>
                <a:off x="3649677" y="2412321"/>
                <a:ext cx="18261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 smtClean="0">
                    <a:latin typeface="微软雅黑" pitchFamily="34" charset="-122"/>
                    <a:ea typeface="微软雅黑" pitchFamily="34" charset="-122"/>
                  </a:rPr>
                  <a:t>版本控制管理日志</a:t>
                </a:r>
                <a:endParaRPr lang="zh-CN" altLang="en-US" sz="16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112" name="图片 111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3359" y="1900901"/>
                <a:ext cx="957902" cy="400577"/>
              </a:xfrm>
              <a:prstGeom prst="rect">
                <a:avLst/>
              </a:prstGeom>
            </p:spPr>
          </p:pic>
        </p:grpSp>
        <p:grpSp>
          <p:nvGrpSpPr>
            <p:cNvPr id="72" name="Group 112"/>
            <p:cNvGrpSpPr>
              <a:grpSpLocks/>
            </p:cNvGrpSpPr>
            <p:nvPr/>
          </p:nvGrpSpPr>
          <p:grpSpPr bwMode="auto">
            <a:xfrm>
              <a:off x="2267745" y="2939940"/>
              <a:ext cx="661054" cy="740692"/>
              <a:chOff x="590" y="942"/>
              <a:chExt cx="875" cy="1042"/>
            </a:xfrm>
          </p:grpSpPr>
          <p:sp>
            <p:nvSpPr>
              <p:cNvPr id="100" name="Freeform 113"/>
              <p:cNvSpPr>
                <a:spLocks/>
              </p:cNvSpPr>
              <p:nvPr/>
            </p:nvSpPr>
            <p:spPr bwMode="auto">
              <a:xfrm>
                <a:off x="590" y="942"/>
                <a:ext cx="806" cy="302"/>
              </a:xfrm>
              <a:custGeom>
                <a:avLst/>
                <a:gdLst>
                  <a:gd name="T0" fmla="*/ 0 w 806"/>
                  <a:gd name="T1" fmla="*/ 153 h 302"/>
                  <a:gd name="T2" fmla="*/ 560 w 806"/>
                  <a:gd name="T3" fmla="*/ 0 h 302"/>
                  <a:gd name="T4" fmla="*/ 805 w 806"/>
                  <a:gd name="T5" fmla="*/ 145 h 302"/>
                  <a:gd name="T6" fmla="*/ 503 w 806"/>
                  <a:gd name="T7" fmla="*/ 301 h 302"/>
                  <a:gd name="T8" fmla="*/ 257 w 806"/>
                  <a:gd name="T9" fmla="*/ 301 h 302"/>
                  <a:gd name="T10" fmla="*/ 0 w 806"/>
                  <a:gd name="T11" fmla="*/ 153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6" h="302">
                    <a:moveTo>
                      <a:pt x="0" y="153"/>
                    </a:moveTo>
                    <a:lnTo>
                      <a:pt x="560" y="0"/>
                    </a:lnTo>
                    <a:lnTo>
                      <a:pt x="805" y="145"/>
                    </a:lnTo>
                    <a:lnTo>
                      <a:pt x="503" y="301"/>
                    </a:lnTo>
                    <a:lnTo>
                      <a:pt x="257" y="301"/>
                    </a:lnTo>
                    <a:lnTo>
                      <a:pt x="0" y="153"/>
                    </a:lnTo>
                  </a:path>
                </a:pathLst>
              </a:custGeom>
              <a:solidFill>
                <a:srgbClr val="00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Freeform 114"/>
              <p:cNvSpPr>
                <a:spLocks/>
              </p:cNvSpPr>
              <p:nvPr/>
            </p:nvSpPr>
            <p:spPr bwMode="auto">
              <a:xfrm>
                <a:off x="824" y="1087"/>
                <a:ext cx="573" cy="897"/>
              </a:xfrm>
              <a:custGeom>
                <a:avLst/>
                <a:gdLst>
                  <a:gd name="T0" fmla="*/ 572 w 573"/>
                  <a:gd name="T1" fmla="*/ 0 h 897"/>
                  <a:gd name="T2" fmla="*/ 570 w 573"/>
                  <a:gd name="T3" fmla="*/ 740 h 897"/>
                  <a:gd name="T4" fmla="*/ 26 w 573"/>
                  <a:gd name="T5" fmla="*/ 896 h 897"/>
                  <a:gd name="T6" fmla="*/ 0 w 573"/>
                  <a:gd name="T7" fmla="*/ 456 h 897"/>
                  <a:gd name="T8" fmla="*/ 26 w 573"/>
                  <a:gd name="T9" fmla="*/ 149 h 897"/>
                  <a:gd name="T10" fmla="*/ 572 w 573"/>
                  <a:gd name="T11" fmla="*/ 0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3" h="897">
                    <a:moveTo>
                      <a:pt x="572" y="0"/>
                    </a:moveTo>
                    <a:lnTo>
                      <a:pt x="570" y="740"/>
                    </a:lnTo>
                    <a:lnTo>
                      <a:pt x="26" y="896"/>
                    </a:lnTo>
                    <a:lnTo>
                      <a:pt x="0" y="456"/>
                    </a:lnTo>
                    <a:lnTo>
                      <a:pt x="26" y="149"/>
                    </a:lnTo>
                    <a:lnTo>
                      <a:pt x="572" y="0"/>
                    </a:lnTo>
                  </a:path>
                </a:pathLst>
              </a:cu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Freeform 115"/>
              <p:cNvSpPr>
                <a:spLocks/>
              </p:cNvSpPr>
              <p:nvPr/>
            </p:nvSpPr>
            <p:spPr bwMode="auto">
              <a:xfrm>
                <a:off x="728" y="1010"/>
                <a:ext cx="549" cy="158"/>
              </a:xfrm>
              <a:custGeom>
                <a:avLst/>
                <a:gdLst>
                  <a:gd name="T0" fmla="*/ 0 w 549"/>
                  <a:gd name="T1" fmla="*/ 143 h 158"/>
                  <a:gd name="T2" fmla="*/ 529 w 549"/>
                  <a:gd name="T3" fmla="*/ 0 h 158"/>
                  <a:gd name="T4" fmla="*/ 548 w 549"/>
                  <a:gd name="T5" fmla="*/ 13 h 158"/>
                  <a:gd name="T6" fmla="*/ 19 w 549"/>
                  <a:gd name="T7" fmla="*/ 157 h 158"/>
                  <a:gd name="T8" fmla="*/ 0 w 549"/>
                  <a:gd name="T9" fmla="*/ 143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9" h="158">
                    <a:moveTo>
                      <a:pt x="0" y="143"/>
                    </a:moveTo>
                    <a:lnTo>
                      <a:pt x="529" y="0"/>
                    </a:lnTo>
                    <a:lnTo>
                      <a:pt x="548" y="13"/>
                    </a:lnTo>
                    <a:lnTo>
                      <a:pt x="19" y="157"/>
                    </a:lnTo>
                    <a:lnTo>
                      <a:pt x="0" y="143"/>
                    </a:lnTo>
                  </a:path>
                </a:pathLst>
              </a:cu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Freeform 116"/>
              <p:cNvSpPr>
                <a:spLocks/>
              </p:cNvSpPr>
              <p:nvPr/>
            </p:nvSpPr>
            <p:spPr bwMode="auto">
              <a:xfrm>
                <a:off x="1150" y="942"/>
                <a:ext cx="247" cy="146"/>
              </a:xfrm>
              <a:custGeom>
                <a:avLst/>
                <a:gdLst>
                  <a:gd name="T0" fmla="*/ 0 w 247"/>
                  <a:gd name="T1" fmla="*/ 0 h 146"/>
                  <a:gd name="T2" fmla="*/ 11 w 247"/>
                  <a:gd name="T3" fmla="*/ 98 h 146"/>
                  <a:gd name="T4" fmla="*/ 246 w 247"/>
                  <a:gd name="T5" fmla="*/ 145 h 146"/>
                  <a:gd name="T6" fmla="*/ 0 w 247"/>
                  <a:gd name="T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7" h="146">
                    <a:moveTo>
                      <a:pt x="0" y="0"/>
                    </a:moveTo>
                    <a:lnTo>
                      <a:pt x="11" y="98"/>
                    </a:lnTo>
                    <a:lnTo>
                      <a:pt x="246" y="14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Oval 117"/>
              <p:cNvSpPr>
                <a:spLocks noChangeArrowheads="1"/>
              </p:cNvSpPr>
              <p:nvPr/>
            </p:nvSpPr>
            <p:spPr bwMode="auto">
              <a:xfrm rot="13200000">
                <a:off x="914" y="1296"/>
                <a:ext cx="416" cy="51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05" name="Group 118"/>
              <p:cNvGrpSpPr>
                <a:grpSpLocks/>
              </p:cNvGrpSpPr>
              <p:nvPr/>
            </p:nvGrpSpPr>
            <p:grpSpPr bwMode="auto">
              <a:xfrm>
                <a:off x="1186" y="1062"/>
                <a:ext cx="279" cy="303"/>
                <a:chOff x="1186" y="1062"/>
                <a:chExt cx="279" cy="303"/>
              </a:xfrm>
            </p:grpSpPr>
            <p:sp>
              <p:nvSpPr>
                <p:cNvPr id="108" name="Freeform 119"/>
                <p:cNvSpPr>
                  <a:spLocks/>
                </p:cNvSpPr>
                <p:nvPr/>
              </p:nvSpPr>
              <p:spPr bwMode="auto">
                <a:xfrm>
                  <a:off x="1186" y="1064"/>
                  <a:ext cx="271" cy="301"/>
                </a:xfrm>
                <a:custGeom>
                  <a:avLst/>
                  <a:gdLst>
                    <a:gd name="T0" fmla="*/ 135 w 271"/>
                    <a:gd name="T1" fmla="*/ 0 h 301"/>
                    <a:gd name="T2" fmla="*/ 113 w 271"/>
                    <a:gd name="T3" fmla="*/ 78 h 301"/>
                    <a:gd name="T4" fmla="*/ 51 w 271"/>
                    <a:gd name="T5" fmla="*/ 28 h 301"/>
                    <a:gd name="T6" fmla="*/ 77 w 271"/>
                    <a:gd name="T7" fmla="*/ 106 h 301"/>
                    <a:gd name="T8" fmla="*/ 0 w 271"/>
                    <a:gd name="T9" fmla="*/ 103 h 301"/>
                    <a:gd name="T10" fmla="*/ 63 w 271"/>
                    <a:gd name="T11" fmla="*/ 150 h 301"/>
                    <a:gd name="T12" fmla="*/ 0 w 271"/>
                    <a:gd name="T13" fmla="*/ 196 h 301"/>
                    <a:gd name="T14" fmla="*/ 77 w 271"/>
                    <a:gd name="T15" fmla="*/ 193 h 301"/>
                    <a:gd name="T16" fmla="*/ 51 w 271"/>
                    <a:gd name="T17" fmla="*/ 271 h 301"/>
                    <a:gd name="T18" fmla="*/ 113 w 271"/>
                    <a:gd name="T19" fmla="*/ 221 h 301"/>
                    <a:gd name="T20" fmla="*/ 135 w 271"/>
                    <a:gd name="T21" fmla="*/ 300 h 301"/>
                    <a:gd name="T22" fmla="*/ 156 w 271"/>
                    <a:gd name="T23" fmla="*/ 221 h 301"/>
                    <a:gd name="T24" fmla="*/ 219 w 271"/>
                    <a:gd name="T25" fmla="*/ 271 h 301"/>
                    <a:gd name="T26" fmla="*/ 192 w 271"/>
                    <a:gd name="T27" fmla="*/ 193 h 301"/>
                    <a:gd name="T28" fmla="*/ 270 w 271"/>
                    <a:gd name="T29" fmla="*/ 196 h 301"/>
                    <a:gd name="T30" fmla="*/ 206 w 271"/>
                    <a:gd name="T31" fmla="*/ 150 h 301"/>
                    <a:gd name="T32" fmla="*/ 270 w 271"/>
                    <a:gd name="T33" fmla="*/ 103 h 301"/>
                    <a:gd name="T34" fmla="*/ 192 w 271"/>
                    <a:gd name="T35" fmla="*/ 106 h 301"/>
                    <a:gd name="T36" fmla="*/ 219 w 271"/>
                    <a:gd name="T37" fmla="*/ 28 h 301"/>
                    <a:gd name="T38" fmla="*/ 156 w 271"/>
                    <a:gd name="T39" fmla="*/ 78 h 301"/>
                    <a:gd name="T40" fmla="*/ 135 w 271"/>
                    <a:gd name="T41" fmla="*/ 0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1" h="301">
                      <a:moveTo>
                        <a:pt x="135" y="0"/>
                      </a:moveTo>
                      <a:lnTo>
                        <a:pt x="113" y="78"/>
                      </a:lnTo>
                      <a:lnTo>
                        <a:pt x="51" y="28"/>
                      </a:lnTo>
                      <a:lnTo>
                        <a:pt x="77" y="106"/>
                      </a:lnTo>
                      <a:lnTo>
                        <a:pt x="0" y="103"/>
                      </a:lnTo>
                      <a:lnTo>
                        <a:pt x="63" y="150"/>
                      </a:lnTo>
                      <a:lnTo>
                        <a:pt x="0" y="196"/>
                      </a:lnTo>
                      <a:lnTo>
                        <a:pt x="77" y="193"/>
                      </a:lnTo>
                      <a:lnTo>
                        <a:pt x="51" y="271"/>
                      </a:lnTo>
                      <a:lnTo>
                        <a:pt x="113" y="221"/>
                      </a:lnTo>
                      <a:lnTo>
                        <a:pt x="135" y="300"/>
                      </a:lnTo>
                      <a:lnTo>
                        <a:pt x="156" y="221"/>
                      </a:lnTo>
                      <a:lnTo>
                        <a:pt x="219" y="271"/>
                      </a:lnTo>
                      <a:lnTo>
                        <a:pt x="192" y="193"/>
                      </a:lnTo>
                      <a:lnTo>
                        <a:pt x="270" y="196"/>
                      </a:lnTo>
                      <a:lnTo>
                        <a:pt x="206" y="150"/>
                      </a:lnTo>
                      <a:lnTo>
                        <a:pt x="270" y="103"/>
                      </a:lnTo>
                      <a:lnTo>
                        <a:pt x="192" y="106"/>
                      </a:lnTo>
                      <a:lnTo>
                        <a:pt x="219" y="28"/>
                      </a:lnTo>
                      <a:lnTo>
                        <a:pt x="156" y="78"/>
                      </a:lnTo>
                      <a:lnTo>
                        <a:pt x="135" y="0"/>
                      </a:ln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20"/>
                <p:cNvSpPr>
                  <a:spLocks/>
                </p:cNvSpPr>
                <p:nvPr/>
              </p:nvSpPr>
              <p:spPr bwMode="auto">
                <a:xfrm>
                  <a:off x="1194" y="1062"/>
                  <a:ext cx="271" cy="301"/>
                </a:xfrm>
                <a:custGeom>
                  <a:avLst/>
                  <a:gdLst>
                    <a:gd name="T0" fmla="*/ 135 w 271"/>
                    <a:gd name="T1" fmla="*/ 0 h 301"/>
                    <a:gd name="T2" fmla="*/ 113 w 271"/>
                    <a:gd name="T3" fmla="*/ 78 h 301"/>
                    <a:gd name="T4" fmla="*/ 51 w 271"/>
                    <a:gd name="T5" fmla="*/ 28 h 301"/>
                    <a:gd name="T6" fmla="*/ 77 w 271"/>
                    <a:gd name="T7" fmla="*/ 106 h 301"/>
                    <a:gd name="T8" fmla="*/ 0 w 271"/>
                    <a:gd name="T9" fmla="*/ 103 h 301"/>
                    <a:gd name="T10" fmla="*/ 63 w 271"/>
                    <a:gd name="T11" fmla="*/ 150 h 301"/>
                    <a:gd name="T12" fmla="*/ 0 w 271"/>
                    <a:gd name="T13" fmla="*/ 196 h 301"/>
                    <a:gd name="T14" fmla="*/ 77 w 271"/>
                    <a:gd name="T15" fmla="*/ 193 h 301"/>
                    <a:gd name="T16" fmla="*/ 51 w 271"/>
                    <a:gd name="T17" fmla="*/ 271 h 301"/>
                    <a:gd name="T18" fmla="*/ 113 w 271"/>
                    <a:gd name="T19" fmla="*/ 221 h 301"/>
                    <a:gd name="T20" fmla="*/ 135 w 271"/>
                    <a:gd name="T21" fmla="*/ 300 h 301"/>
                    <a:gd name="T22" fmla="*/ 156 w 271"/>
                    <a:gd name="T23" fmla="*/ 221 h 301"/>
                    <a:gd name="T24" fmla="*/ 219 w 271"/>
                    <a:gd name="T25" fmla="*/ 271 h 301"/>
                    <a:gd name="T26" fmla="*/ 192 w 271"/>
                    <a:gd name="T27" fmla="*/ 193 h 301"/>
                    <a:gd name="T28" fmla="*/ 270 w 271"/>
                    <a:gd name="T29" fmla="*/ 196 h 301"/>
                    <a:gd name="T30" fmla="*/ 206 w 271"/>
                    <a:gd name="T31" fmla="*/ 150 h 301"/>
                    <a:gd name="T32" fmla="*/ 270 w 271"/>
                    <a:gd name="T33" fmla="*/ 103 h 301"/>
                    <a:gd name="T34" fmla="*/ 192 w 271"/>
                    <a:gd name="T35" fmla="*/ 106 h 301"/>
                    <a:gd name="T36" fmla="*/ 219 w 271"/>
                    <a:gd name="T37" fmla="*/ 28 h 301"/>
                    <a:gd name="T38" fmla="*/ 156 w 271"/>
                    <a:gd name="T39" fmla="*/ 78 h 301"/>
                    <a:gd name="T40" fmla="*/ 135 w 271"/>
                    <a:gd name="T41" fmla="*/ 0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1" h="301">
                      <a:moveTo>
                        <a:pt x="135" y="0"/>
                      </a:moveTo>
                      <a:lnTo>
                        <a:pt x="113" y="78"/>
                      </a:lnTo>
                      <a:lnTo>
                        <a:pt x="51" y="28"/>
                      </a:lnTo>
                      <a:lnTo>
                        <a:pt x="77" y="106"/>
                      </a:lnTo>
                      <a:lnTo>
                        <a:pt x="0" y="103"/>
                      </a:lnTo>
                      <a:lnTo>
                        <a:pt x="63" y="150"/>
                      </a:lnTo>
                      <a:lnTo>
                        <a:pt x="0" y="196"/>
                      </a:lnTo>
                      <a:lnTo>
                        <a:pt x="77" y="193"/>
                      </a:lnTo>
                      <a:lnTo>
                        <a:pt x="51" y="271"/>
                      </a:lnTo>
                      <a:lnTo>
                        <a:pt x="113" y="221"/>
                      </a:lnTo>
                      <a:lnTo>
                        <a:pt x="135" y="300"/>
                      </a:lnTo>
                      <a:lnTo>
                        <a:pt x="156" y="221"/>
                      </a:lnTo>
                      <a:lnTo>
                        <a:pt x="219" y="271"/>
                      </a:lnTo>
                      <a:lnTo>
                        <a:pt x="192" y="193"/>
                      </a:lnTo>
                      <a:lnTo>
                        <a:pt x="270" y="196"/>
                      </a:lnTo>
                      <a:lnTo>
                        <a:pt x="206" y="150"/>
                      </a:lnTo>
                      <a:lnTo>
                        <a:pt x="270" y="103"/>
                      </a:lnTo>
                      <a:lnTo>
                        <a:pt x="192" y="106"/>
                      </a:lnTo>
                      <a:lnTo>
                        <a:pt x="219" y="28"/>
                      </a:lnTo>
                      <a:lnTo>
                        <a:pt x="156" y="78"/>
                      </a:lnTo>
                      <a:lnTo>
                        <a:pt x="135" y="0"/>
                      </a:lnTo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6" name="Freeform 121"/>
              <p:cNvSpPr>
                <a:spLocks/>
              </p:cNvSpPr>
              <p:nvPr/>
            </p:nvSpPr>
            <p:spPr bwMode="auto">
              <a:xfrm>
                <a:off x="590" y="1095"/>
                <a:ext cx="262" cy="889"/>
              </a:xfrm>
              <a:custGeom>
                <a:avLst/>
                <a:gdLst>
                  <a:gd name="T0" fmla="*/ 0 w 262"/>
                  <a:gd name="T1" fmla="*/ 0 h 889"/>
                  <a:gd name="T2" fmla="*/ 0 w 262"/>
                  <a:gd name="T3" fmla="*/ 738 h 889"/>
                  <a:gd name="T4" fmla="*/ 261 w 262"/>
                  <a:gd name="T5" fmla="*/ 888 h 889"/>
                  <a:gd name="T6" fmla="*/ 261 w 262"/>
                  <a:gd name="T7" fmla="*/ 149 h 889"/>
                  <a:gd name="T8" fmla="*/ 185 w 262"/>
                  <a:gd name="T9" fmla="*/ 61 h 889"/>
                  <a:gd name="T10" fmla="*/ 0 w 262"/>
                  <a:gd name="T11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2" h="889">
                    <a:moveTo>
                      <a:pt x="0" y="0"/>
                    </a:moveTo>
                    <a:lnTo>
                      <a:pt x="0" y="738"/>
                    </a:lnTo>
                    <a:lnTo>
                      <a:pt x="261" y="888"/>
                    </a:lnTo>
                    <a:lnTo>
                      <a:pt x="261" y="149"/>
                    </a:lnTo>
                    <a:lnTo>
                      <a:pt x="185" y="6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" name="Freeform 122"/>
              <p:cNvSpPr>
                <a:spLocks/>
              </p:cNvSpPr>
              <p:nvPr/>
            </p:nvSpPr>
            <p:spPr bwMode="auto">
              <a:xfrm>
                <a:off x="590" y="1093"/>
                <a:ext cx="258" cy="151"/>
              </a:xfrm>
              <a:custGeom>
                <a:avLst/>
                <a:gdLst>
                  <a:gd name="T0" fmla="*/ 0 w 258"/>
                  <a:gd name="T1" fmla="*/ 0 h 151"/>
                  <a:gd name="T2" fmla="*/ 252 w 258"/>
                  <a:gd name="T3" fmla="*/ 36 h 151"/>
                  <a:gd name="T4" fmla="*/ 257 w 258"/>
                  <a:gd name="T5" fmla="*/ 150 h 151"/>
                  <a:gd name="T6" fmla="*/ 0 w 258"/>
                  <a:gd name="T7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51">
                    <a:moveTo>
                      <a:pt x="0" y="0"/>
                    </a:moveTo>
                    <a:lnTo>
                      <a:pt x="252" y="36"/>
                    </a:lnTo>
                    <a:lnTo>
                      <a:pt x="257" y="15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282391" y="3739317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软件</a:t>
              </a:r>
            </a:p>
          </p:txBody>
        </p:sp>
        <p:grpSp>
          <p:nvGrpSpPr>
            <p:cNvPr id="74" name="Group 4"/>
            <p:cNvGrpSpPr>
              <a:grpSpLocks/>
            </p:cNvGrpSpPr>
            <p:nvPr/>
          </p:nvGrpSpPr>
          <p:grpSpPr bwMode="auto">
            <a:xfrm>
              <a:off x="7631624" y="2794487"/>
              <a:ext cx="715962" cy="681037"/>
              <a:chOff x="4127" y="1127"/>
              <a:chExt cx="906" cy="894"/>
            </a:xfrm>
          </p:grpSpPr>
          <p:sp>
            <p:nvSpPr>
              <p:cNvPr id="76" name="Freeform 5"/>
              <p:cNvSpPr>
                <a:spLocks/>
              </p:cNvSpPr>
              <p:nvPr/>
            </p:nvSpPr>
            <p:spPr bwMode="auto">
              <a:xfrm>
                <a:off x="4400" y="1158"/>
                <a:ext cx="224" cy="732"/>
              </a:xfrm>
              <a:custGeom>
                <a:avLst/>
                <a:gdLst>
                  <a:gd name="T0" fmla="*/ 180 w 224"/>
                  <a:gd name="T1" fmla="*/ 412 h 732"/>
                  <a:gd name="T2" fmla="*/ 203 w 224"/>
                  <a:gd name="T3" fmla="*/ 303 h 732"/>
                  <a:gd name="T4" fmla="*/ 221 w 224"/>
                  <a:gd name="T5" fmla="*/ 249 h 732"/>
                  <a:gd name="T6" fmla="*/ 216 w 224"/>
                  <a:gd name="T7" fmla="*/ 226 h 732"/>
                  <a:gd name="T8" fmla="*/ 208 w 224"/>
                  <a:gd name="T9" fmla="*/ 195 h 732"/>
                  <a:gd name="T10" fmla="*/ 198 w 224"/>
                  <a:gd name="T11" fmla="*/ 166 h 732"/>
                  <a:gd name="T12" fmla="*/ 184 w 224"/>
                  <a:gd name="T13" fmla="*/ 147 h 732"/>
                  <a:gd name="T14" fmla="*/ 163 w 224"/>
                  <a:gd name="T15" fmla="*/ 130 h 732"/>
                  <a:gd name="T16" fmla="*/ 142 w 224"/>
                  <a:gd name="T17" fmla="*/ 116 h 732"/>
                  <a:gd name="T18" fmla="*/ 128 w 224"/>
                  <a:gd name="T19" fmla="*/ 107 h 732"/>
                  <a:gd name="T20" fmla="*/ 133 w 224"/>
                  <a:gd name="T21" fmla="*/ 97 h 732"/>
                  <a:gd name="T22" fmla="*/ 136 w 224"/>
                  <a:gd name="T23" fmla="*/ 69 h 732"/>
                  <a:gd name="T24" fmla="*/ 138 w 224"/>
                  <a:gd name="T25" fmla="*/ 59 h 732"/>
                  <a:gd name="T26" fmla="*/ 139 w 224"/>
                  <a:gd name="T27" fmla="*/ 44 h 732"/>
                  <a:gd name="T28" fmla="*/ 138 w 224"/>
                  <a:gd name="T29" fmla="*/ 29 h 732"/>
                  <a:gd name="T30" fmla="*/ 131 w 224"/>
                  <a:gd name="T31" fmla="*/ 18 h 732"/>
                  <a:gd name="T32" fmla="*/ 128 w 224"/>
                  <a:gd name="T33" fmla="*/ 13 h 732"/>
                  <a:gd name="T34" fmla="*/ 127 w 224"/>
                  <a:gd name="T35" fmla="*/ 11 h 732"/>
                  <a:gd name="T36" fmla="*/ 121 w 224"/>
                  <a:gd name="T37" fmla="*/ 7 h 732"/>
                  <a:gd name="T38" fmla="*/ 102 w 224"/>
                  <a:gd name="T39" fmla="*/ 1 h 732"/>
                  <a:gd name="T40" fmla="*/ 87 w 224"/>
                  <a:gd name="T41" fmla="*/ 0 h 732"/>
                  <a:gd name="T42" fmla="*/ 78 w 224"/>
                  <a:gd name="T43" fmla="*/ 3 h 732"/>
                  <a:gd name="T44" fmla="*/ 69 w 224"/>
                  <a:gd name="T45" fmla="*/ 12 h 732"/>
                  <a:gd name="T46" fmla="*/ 59 w 224"/>
                  <a:gd name="T47" fmla="*/ 23 h 732"/>
                  <a:gd name="T48" fmla="*/ 58 w 224"/>
                  <a:gd name="T49" fmla="*/ 42 h 732"/>
                  <a:gd name="T50" fmla="*/ 59 w 224"/>
                  <a:gd name="T51" fmla="*/ 64 h 732"/>
                  <a:gd name="T52" fmla="*/ 61 w 224"/>
                  <a:gd name="T53" fmla="*/ 80 h 732"/>
                  <a:gd name="T54" fmla="*/ 75 w 224"/>
                  <a:gd name="T55" fmla="*/ 94 h 732"/>
                  <a:gd name="T56" fmla="*/ 75 w 224"/>
                  <a:gd name="T57" fmla="*/ 107 h 732"/>
                  <a:gd name="T58" fmla="*/ 58 w 224"/>
                  <a:gd name="T59" fmla="*/ 117 h 732"/>
                  <a:gd name="T60" fmla="*/ 35 w 224"/>
                  <a:gd name="T61" fmla="*/ 133 h 732"/>
                  <a:gd name="T62" fmla="*/ 19 w 224"/>
                  <a:gd name="T63" fmla="*/ 146 h 732"/>
                  <a:gd name="T64" fmla="*/ 16 w 224"/>
                  <a:gd name="T65" fmla="*/ 158 h 732"/>
                  <a:gd name="T66" fmla="*/ 12 w 224"/>
                  <a:gd name="T67" fmla="*/ 190 h 732"/>
                  <a:gd name="T68" fmla="*/ 7 w 224"/>
                  <a:gd name="T69" fmla="*/ 234 h 732"/>
                  <a:gd name="T70" fmla="*/ 3 w 224"/>
                  <a:gd name="T71" fmla="*/ 270 h 732"/>
                  <a:gd name="T72" fmla="*/ 2 w 224"/>
                  <a:gd name="T73" fmla="*/ 287 h 732"/>
                  <a:gd name="T74" fmla="*/ 1 w 224"/>
                  <a:gd name="T75" fmla="*/ 317 h 732"/>
                  <a:gd name="T76" fmla="*/ 0 w 224"/>
                  <a:gd name="T77" fmla="*/ 355 h 732"/>
                  <a:gd name="T78" fmla="*/ 1 w 224"/>
                  <a:gd name="T79" fmla="*/ 391 h 732"/>
                  <a:gd name="T80" fmla="*/ 6 w 224"/>
                  <a:gd name="T81" fmla="*/ 407 h 732"/>
                  <a:gd name="T82" fmla="*/ 13 w 224"/>
                  <a:gd name="T83" fmla="*/ 412 h 732"/>
                  <a:gd name="T84" fmla="*/ 21 w 224"/>
                  <a:gd name="T85" fmla="*/ 413 h 732"/>
                  <a:gd name="T86" fmla="*/ 26 w 224"/>
                  <a:gd name="T87" fmla="*/ 413 h 732"/>
                  <a:gd name="T88" fmla="*/ 24 w 224"/>
                  <a:gd name="T89" fmla="*/ 402 h 732"/>
                  <a:gd name="T90" fmla="*/ 34 w 224"/>
                  <a:gd name="T91" fmla="*/ 405 h 732"/>
                  <a:gd name="T92" fmla="*/ 32 w 224"/>
                  <a:gd name="T93" fmla="*/ 534 h 732"/>
                  <a:gd name="T94" fmla="*/ 27 w 224"/>
                  <a:gd name="T95" fmla="*/ 674 h 732"/>
                  <a:gd name="T96" fmla="*/ 58 w 224"/>
                  <a:gd name="T97" fmla="*/ 691 h 732"/>
                  <a:gd name="T98" fmla="*/ 102 w 224"/>
                  <a:gd name="T99" fmla="*/ 693 h 732"/>
                  <a:gd name="T100" fmla="*/ 109 w 224"/>
                  <a:gd name="T101" fmla="*/ 703 h 732"/>
                  <a:gd name="T102" fmla="*/ 118 w 224"/>
                  <a:gd name="T103" fmla="*/ 716 h 732"/>
                  <a:gd name="T104" fmla="*/ 128 w 224"/>
                  <a:gd name="T105" fmla="*/ 727 h 732"/>
                  <a:gd name="T106" fmla="*/ 137 w 224"/>
                  <a:gd name="T107" fmla="*/ 731 h 732"/>
                  <a:gd name="T108" fmla="*/ 147 w 224"/>
                  <a:gd name="T109" fmla="*/ 729 h 732"/>
                  <a:gd name="T110" fmla="*/ 156 w 224"/>
                  <a:gd name="T111" fmla="*/ 727 h 732"/>
                  <a:gd name="T112" fmla="*/ 161 w 224"/>
                  <a:gd name="T113" fmla="*/ 726 h 732"/>
                  <a:gd name="T114" fmla="*/ 153 w 224"/>
                  <a:gd name="T115" fmla="*/ 700 h 732"/>
                  <a:gd name="T116" fmla="*/ 168 w 224"/>
                  <a:gd name="T117" fmla="*/ 542 h 732"/>
                  <a:gd name="T118" fmla="*/ 178 w 224"/>
                  <a:gd name="T119" fmla="*/ 37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4" h="732">
                    <a:moveTo>
                      <a:pt x="178" y="379"/>
                    </a:moveTo>
                    <a:lnTo>
                      <a:pt x="180" y="412"/>
                    </a:lnTo>
                    <a:lnTo>
                      <a:pt x="210" y="371"/>
                    </a:lnTo>
                    <a:lnTo>
                      <a:pt x="203" y="303"/>
                    </a:lnTo>
                    <a:lnTo>
                      <a:pt x="223" y="251"/>
                    </a:lnTo>
                    <a:lnTo>
                      <a:pt x="221" y="249"/>
                    </a:lnTo>
                    <a:lnTo>
                      <a:pt x="220" y="240"/>
                    </a:lnTo>
                    <a:lnTo>
                      <a:pt x="216" y="226"/>
                    </a:lnTo>
                    <a:lnTo>
                      <a:pt x="213" y="211"/>
                    </a:lnTo>
                    <a:lnTo>
                      <a:pt x="208" y="195"/>
                    </a:lnTo>
                    <a:lnTo>
                      <a:pt x="203" y="179"/>
                    </a:lnTo>
                    <a:lnTo>
                      <a:pt x="198" y="166"/>
                    </a:lnTo>
                    <a:lnTo>
                      <a:pt x="192" y="156"/>
                    </a:lnTo>
                    <a:lnTo>
                      <a:pt x="184" y="147"/>
                    </a:lnTo>
                    <a:lnTo>
                      <a:pt x="174" y="138"/>
                    </a:lnTo>
                    <a:lnTo>
                      <a:pt x="163" y="130"/>
                    </a:lnTo>
                    <a:lnTo>
                      <a:pt x="152" y="122"/>
                    </a:lnTo>
                    <a:lnTo>
                      <a:pt x="142" y="116"/>
                    </a:lnTo>
                    <a:lnTo>
                      <a:pt x="133" y="111"/>
                    </a:lnTo>
                    <a:lnTo>
                      <a:pt x="128" y="107"/>
                    </a:lnTo>
                    <a:lnTo>
                      <a:pt x="126" y="106"/>
                    </a:lnTo>
                    <a:lnTo>
                      <a:pt x="133" y="97"/>
                    </a:lnTo>
                    <a:lnTo>
                      <a:pt x="136" y="70"/>
                    </a:lnTo>
                    <a:lnTo>
                      <a:pt x="136" y="69"/>
                    </a:lnTo>
                    <a:lnTo>
                      <a:pt x="137" y="65"/>
                    </a:lnTo>
                    <a:lnTo>
                      <a:pt x="138" y="59"/>
                    </a:lnTo>
                    <a:lnTo>
                      <a:pt x="139" y="52"/>
                    </a:lnTo>
                    <a:lnTo>
                      <a:pt x="139" y="44"/>
                    </a:lnTo>
                    <a:lnTo>
                      <a:pt x="139" y="37"/>
                    </a:lnTo>
                    <a:lnTo>
                      <a:pt x="138" y="29"/>
                    </a:lnTo>
                    <a:lnTo>
                      <a:pt x="135" y="23"/>
                    </a:lnTo>
                    <a:lnTo>
                      <a:pt x="131" y="18"/>
                    </a:lnTo>
                    <a:lnTo>
                      <a:pt x="128" y="16"/>
                    </a:lnTo>
                    <a:lnTo>
                      <a:pt x="128" y="13"/>
                    </a:lnTo>
                    <a:lnTo>
                      <a:pt x="128" y="12"/>
                    </a:lnTo>
                    <a:lnTo>
                      <a:pt x="127" y="11"/>
                    </a:lnTo>
                    <a:lnTo>
                      <a:pt x="125" y="9"/>
                    </a:lnTo>
                    <a:lnTo>
                      <a:pt x="121" y="7"/>
                    </a:lnTo>
                    <a:lnTo>
                      <a:pt x="113" y="4"/>
                    </a:lnTo>
                    <a:lnTo>
                      <a:pt x="102" y="1"/>
                    </a:lnTo>
                    <a:lnTo>
                      <a:pt x="94" y="0"/>
                    </a:lnTo>
                    <a:lnTo>
                      <a:pt x="87" y="0"/>
                    </a:lnTo>
                    <a:lnTo>
                      <a:pt x="83" y="1"/>
                    </a:lnTo>
                    <a:lnTo>
                      <a:pt x="78" y="3"/>
                    </a:lnTo>
                    <a:lnTo>
                      <a:pt x="74" y="8"/>
                    </a:lnTo>
                    <a:lnTo>
                      <a:pt x="69" y="12"/>
                    </a:lnTo>
                    <a:lnTo>
                      <a:pt x="63" y="17"/>
                    </a:lnTo>
                    <a:lnTo>
                      <a:pt x="59" y="23"/>
                    </a:lnTo>
                    <a:lnTo>
                      <a:pt x="58" y="32"/>
                    </a:lnTo>
                    <a:lnTo>
                      <a:pt x="58" y="42"/>
                    </a:lnTo>
                    <a:lnTo>
                      <a:pt x="58" y="54"/>
                    </a:lnTo>
                    <a:lnTo>
                      <a:pt x="59" y="64"/>
                    </a:lnTo>
                    <a:lnTo>
                      <a:pt x="60" y="74"/>
                    </a:lnTo>
                    <a:lnTo>
                      <a:pt x="61" y="80"/>
                    </a:lnTo>
                    <a:lnTo>
                      <a:pt x="63" y="83"/>
                    </a:lnTo>
                    <a:lnTo>
                      <a:pt x="75" y="94"/>
                    </a:lnTo>
                    <a:lnTo>
                      <a:pt x="78" y="106"/>
                    </a:lnTo>
                    <a:lnTo>
                      <a:pt x="75" y="107"/>
                    </a:lnTo>
                    <a:lnTo>
                      <a:pt x="68" y="112"/>
                    </a:lnTo>
                    <a:lnTo>
                      <a:pt x="58" y="117"/>
                    </a:lnTo>
                    <a:lnTo>
                      <a:pt x="47" y="125"/>
                    </a:lnTo>
                    <a:lnTo>
                      <a:pt x="35" y="133"/>
                    </a:lnTo>
                    <a:lnTo>
                      <a:pt x="27" y="140"/>
                    </a:lnTo>
                    <a:lnTo>
                      <a:pt x="19" y="146"/>
                    </a:lnTo>
                    <a:lnTo>
                      <a:pt x="17" y="151"/>
                    </a:lnTo>
                    <a:lnTo>
                      <a:pt x="16" y="158"/>
                    </a:lnTo>
                    <a:lnTo>
                      <a:pt x="14" y="172"/>
                    </a:lnTo>
                    <a:lnTo>
                      <a:pt x="12" y="190"/>
                    </a:lnTo>
                    <a:lnTo>
                      <a:pt x="9" y="211"/>
                    </a:lnTo>
                    <a:lnTo>
                      <a:pt x="7" y="234"/>
                    </a:lnTo>
                    <a:lnTo>
                      <a:pt x="4" y="253"/>
                    </a:lnTo>
                    <a:lnTo>
                      <a:pt x="3" y="270"/>
                    </a:lnTo>
                    <a:lnTo>
                      <a:pt x="3" y="280"/>
                    </a:lnTo>
                    <a:lnTo>
                      <a:pt x="2" y="287"/>
                    </a:lnTo>
                    <a:lnTo>
                      <a:pt x="2" y="299"/>
                    </a:lnTo>
                    <a:lnTo>
                      <a:pt x="1" y="317"/>
                    </a:lnTo>
                    <a:lnTo>
                      <a:pt x="1" y="335"/>
                    </a:lnTo>
                    <a:lnTo>
                      <a:pt x="0" y="355"/>
                    </a:lnTo>
                    <a:lnTo>
                      <a:pt x="1" y="374"/>
                    </a:lnTo>
                    <a:lnTo>
                      <a:pt x="1" y="391"/>
                    </a:lnTo>
                    <a:lnTo>
                      <a:pt x="3" y="403"/>
                    </a:lnTo>
                    <a:lnTo>
                      <a:pt x="6" y="407"/>
                    </a:lnTo>
                    <a:lnTo>
                      <a:pt x="9" y="411"/>
                    </a:lnTo>
                    <a:lnTo>
                      <a:pt x="13" y="412"/>
                    </a:lnTo>
                    <a:lnTo>
                      <a:pt x="17" y="413"/>
                    </a:lnTo>
                    <a:lnTo>
                      <a:pt x="21" y="413"/>
                    </a:lnTo>
                    <a:lnTo>
                      <a:pt x="24" y="413"/>
                    </a:lnTo>
                    <a:lnTo>
                      <a:pt x="26" y="413"/>
                    </a:lnTo>
                    <a:lnTo>
                      <a:pt x="27" y="413"/>
                    </a:lnTo>
                    <a:lnTo>
                      <a:pt x="24" y="402"/>
                    </a:lnTo>
                    <a:lnTo>
                      <a:pt x="14" y="395"/>
                    </a:lnTo>
                    <a:lnTo>
                      <a:pt x="34" y="405"/>
                    </a:lnTo>
                    <a:lnTo>
                      <a:pt x="28" y="503"/>
                    </a:lnTo>
                    <a:lnTo>
                      <a:pt x="32" y="534"/>
                    </a:lnTo>
                    <a:lnTo>
                      <a:pt x="59" y="646"/>
                    </a:lnTo>
                    <a:lnTo>
                      <a:pt x="27" y="674"/>
                    </a:lnTo>
                    <a:lnTo>
                      <a:pt x="22" y="692"/>
                    </a:lnTo>
                    <a:lnTo>
                      <a:pt x="58" y="691"/>
                    </a:lnTo>
                    <a:lnTo>
                      <a:pt x="101" y="692"/>
                    </a:lnTo>
                    <a:lnTo>
                      <a:pt x="102" y="693"/>
                    </a:lnTo>
                    <a:lnTo>
                      <a:pt x="105" y="697"/>
                    </a:lnTo>
                    <a:lnTo>
                      <a:pt x="109" y="703"/>
                    </a:lnTo>
                    <a:lnTo>
                      <a:pt x="113" y="709"/>
                    </a:lnTo>
                    <a:lnTo>
                      <a:pt x="118" y="716"/>
                    </a:lnTo>
                    <a:lnTo>
                      <a:pt x="123" y="722"/>
                    </a:lnTo>
                    <a:lnTo>
                      <a:pt x="128" y="727"/>
                    </a:lnTo>
                    <a:lnTo>
                      <a:pt x="133" y="729"/>
                    </a:lnTo>
                    <a:lnTo>
                      <a:pt x="137" y="731"/>
                    </a:lnTo>
                    <a:lnTo>
                      <a:pt x="142" y="731"/>
                    </a:lnTo>
                    <a:lnTo>
                      <a:pt x="147" y="729"/>
                    </a:lnTo>
                    <a:lnTo>
                      <a:pt x="152" y="728"/>
                    </a:lnTo>
                    <a:lnTo>
                      <a:pt x="156" y="727"/>
                    </a:lnTo>
                    <a:lnTo>
                      <a:pt x="158" y="727"/>
                    </a:lnTo>
                    <a:lnTo>
                      <a:pt x="161" y="726"/>
                    </a:lnTo>
                    <a:lnTo>
                      <a:pt x="162" y="726"/>
                    </a:lnTo>
                    <a:lnTo>
                      <a:pt x="153" y="700"/>
                    </a:lnTo>
                    <a:lnTo>
                      <a:pt x="142" y="670"/>
                    </a:lnTo>
                    <a:lnTo>
                      <a:pt x="168" y="542"/>
                    </a:lnTo>
                    <a:lnTo>
                      <a:pt x="173" y="422"/>
                    </a:lnTo>
                    <a:lnTo>
                      <a:pt x="178" y="379"/>
                    </a:ln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Freeform 6"/>
              <p:cNvSpPr>
                <a:spLocks/>
              </p:cNvSpPr>
              <p:nvPr/>
            </p:nvSpPr>
            <p:spPr bwMode="auto">
              <a:xfrm>
                <a:off x="4228" y="1168"/>
                <a:ext cx="215" cy="686"/>
              </a:xfrm>
              <a:custGeom>
                <a:avLst/>
                <a:gdLst>
                  <a:gd name="T0" fmla="*/ 103 w 215"/>
                  <a:gd name="T1" fmla="*/ 324 h 686"/>
                  <a:gd name="T2" fmla="*/ 103 w 215"/>
                  <a:gd name="T3" fmla="*/ 324 h 686"/>
                  <a:gd name="T4" fmla="*/ 106 w 215"/>
                  <a:gd name="T5" fmla="*/ 322 h 686"/>
                  <a:gd name="T6" fmla="*/ 106 w 215"/>
                  <a:gd name="T7" fmla="*/ 323 h 686"/>
                  <a:gd name="T8" fmla="*/ 196 w 215"/>
                  <a:gd name="T9" fmla="*/ 646 h 686"/>
                  <a:gd name="T10" fmla="*/ 163 w 215"/>
                  <a:gd name="T11" fmla="*/ 603 h 686"/>
                  <a:gd name="T12" fmla="*/ 170 w 215"/>
                  <a:gd name="T13" fmla="*/ 507 h 686"/>
                  <a:gd name="T14" fmla="*/ 175 w 215"/>
                  <a:gd name="T15" fmla="*/ 473 h 686"/>
                  <a:gd name="T16" fmla="*/ 185 w 215"/>
                  <a:gd name="T17" fmla="*/ 450 h 686"/>
                  <a:gd name="T18" fmla="*/ 174 w 215"/>
                  <a:gd name="T19" fmla="*/ 310 h 686"/>
                  <a:gd name="T20" fmla="*/ 185 w 215"/>
                  <a:gd name="T21" fmla="*/ 330 h 686"/>
                  <a:gd name="T22" fmla="*/ 194 w 215"/>
                  <a:gd name="T23" fmla="*/ 312 h 686"/>
                  <a:gd name="T24" fmla="*/ 181 w 215"/>
                  <a:gd name="T25" fmla="*/ 272 h 686"/>
                  <a:gd name="T26" fmla="*/ 188 w 215"/>
                  <a:gd name="T27" fmla="*/ 204 h 686"/>
                  <a:gd name="T28" fmla="*/ 159 w 215"/>
                  <a:gd name="T29" fmla="*/ 116 h 686"/>
                  <a:gd name="T30" fmla="*/ 138 w 215"/>
                  <a:gd name="T31" fmla="*/ 101 h 686"/>
                  <a:gd name="T32" fmla="*/ 147 w 215"/>
                  <a:gd name="T33" fmla="*/ 97 h 686"/>
                  <a:gd name="T34" fmla="*/ 152 w 215"/>
                  <a:gd name="T35" fmla="*/ 81 h 686"/>
                  <a:gd name="T36" fmla="*/ 142 w 215"/>
                  <a:gd name="T37" fmla="*/ 70 h 686"/>
                  <a:gd name="T38" fmla="*/ 138 w 215"/>
                  <a:gd name="T39" fmla="*/ 42 h 686"/>
                  <a:gd name="T40" fmla="*/ 143 w 215"/>
                  <a:gd name="T41" fmla="*/ 26 h 686"/>
                  <a:gd name="T42" fmla="*/ 131 w 215"/>
                  <a:gd name="T43" fmla="*/ 9 h 686"/>
                  <a:gd name="T44" fmla="*/ 117 w 215"/>
                  <a:gd name="T45" fmla="*/ 0 h 686"/>
                  <a:gd name="T46" fmla="*/ 81 w 215"/>
                  <a:gd name="T47" fmla="*/ 4 h 686"/>
                  <a:gd name="T48" fmla="*/ 61 w 215"/>
                  <a:gd name="T49" fmla="*/ 34 h 686"/>
                  <a:gd name="T50" fmla="*/ 47 w 215"/>
                  <a:gd name="T51" fmla="*/ 73 h 686"/>
                  <a:gd name="T52" fmla="*/ 34 w 215"/>
                  <a:gd name="T53" fmla="*/ 90 h 686"/>
                  <a:gd name="T54" fmla="*/ 45 w 215"/>
                  <a:gd name="T55" fmla="*/ 101 h 686"/>
                  <a:gd name="T56" fmla="*/ 42 w 215"/>
                  <a:gd name="T57" fmla="*/ 116 h 686"/>
                  <a:gd name="T58" fmla="*/ 8 w 215"/>
                  <a:gd name="T59" fmla="*/ 185 h 686"/>
                  <a:gd name="T60" fmla="*/ 1 w 215"/>
                  <a:gd name="T61" fmla="*/ 232 h 686"/>
                  <a:gd name="T62" fmla="*/ 21 w 215"/>
                  <a:gd name="T63" fmla="*/ 292 h 686"/>
                  <a:gd name="T64" fmla="*/ 21 w 215"/>
                  <a:gd name="T65" fmla="*/ 391 h 686"/>
                  <a:gd name="T66" fmla="*/ 19 w 215"/>
                  <a:gd name="T67" fmla="*/ 464 h 686"/>
                  <a:gd name="T68" fmla="*/ 43 w 215"/>
                  <a:gd name="T69" fmla="*/ 478 h 686"/>
                  <a:gd name="T70" fmla="*/ 50 w 215"/>
                  <a:gd name="T71" fmla="*/ 489 h 686"/>
                  <a:gd name="T72" fmla="*/ 60 w 215"/>
                  <a:gd name="T73" fmla="*/ 516 h 686"/>
                  <a:gd name="T74" fmla="*/ 56 w 215"/>
                  <a:gd name="T75" fmla="*/ 526 h 686"/>
                  <a:gd name="T76" fmla="*/ 55 w 215"/>
                  <a:gd name="T77" fmla="*/ 562 h 686"/>
                  <a:gd name="T78" fmla="*/ 68 w 215"/>
                  <a:gd name="T79" fmla="*/ 611 h 686"/>
                  <a:gd name="T80" fmla="*/ 64 w 215"/>
                  <a:gd name="T81" fmla="*/ 676 h 686"/>
                  <a:gd name="T82" fmla="*/ 81 w 215"/>
                  <a:gd name="T83" fmla="*/ 685 h 686"/>
                  <a:gd name="T84" fmla="*/ 94 w 215"/>
                  <a:gd name="T85" fmla="*/ 667 h 686"/>
                  <a:gd name="T86" fmla="*/ 87 w 215"/>
                  <a:gd name="T87" fmla="*/ 609 h 686"/>
                  <a:gd name="T88" fmla="*/ 123 w 215"/>
                  <a:gd name="T89" fmla="*/ 500 h 686"/>
                  <a:gd name="T90" fmla="*/ 126 w 215"/>
                  <a:gd name="T91" fmla="*/ 535 h 686"/>
                  <a:gd name="T92" fmla="*/ 136 w 215"/>
                  <a:gd name="T93" fmla="*/ 588 h 686"/>
                  <a:gd name="T94" fmla="*/ 138 w 215"/>
                  <a:gd name="T95" fmla="*/ 654 h 686"/>
                  <a:gd name="T96" fmla="*/ 157 w 215"/>
                  <a:gd name="T97" fmla="*/ 655 h 686"/>
                  <a:gd name="T98" fmla="*/ 181 w 215"/>
                  <a:gd name="T99" fmla="*/ 668 h 686"/>
                  <a:gd name="T100" fmla="*/ 207 w 215"/>
                  <a:gd name="T101" fmla="*/ 671 h 686"/>
                  <a:gd name="T102" fmla="*/ 103 w 215"/>
                  <a:gd name="T103" fmla="*/ 324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5" h="686">
                    <a:moveTo>
                      <a:pt x="103" y="324"/>
                    </a:moveTo>
                    <a:lnTo>
                      <a:pt x="103" y="324"/>
                    </a:lnTo>
                    <a:lnTo>
                      <a:pt x="103" y="324"/>
                    </a:lnTo>
                    <a:lnTo>
                      <a:pt x="103" y="324"/>
                    </a:lnTo>
                    <a:lnTo>
                      <a:pt x="103" y="324"/>
                    </a:lnTo>
                    <a:lnTo>
                      <a:pt x="103" y="324"/>
                    </a:lnTo>
                    <a:lnTo>
                      <a:pt x="103" y="324"/>
                    </a:lnTo>
                    <a:lnTo>
                      <a:pt x="103" y="324"/>
                    </a:lnTo>
                    <a:lnTo>
                      <a:pt x="103" y="324"/>
                    </a:lnTo>
                    <a:lnTo>
                      <a:pt x="103" y="324"/>
                    </a:lnTo>
                    <a:lnTo>
                      <a:pt x="106" y="323"/>
                    </a:lnTo>
                    <a:lnTo>
                      <a:pt x="107" y="322"/>
                    </a:lnTo>
                    <a:lnTo>
                      <a:pt x="107" y="322"/>
                    </a:lnTo>
                    <a:lnTo>
                      <a:pt x="107" y="322"/>
                    </a:lnTo>
                    <a:lnTo>
                      <a:pt x="106" y="322"/>
                    </a:lnTo>
                    <a:lnTo>
                      <a:pt x="106" y="323"/>
                    </a:lnTo>
                    <a:lnTo>
                      <a:pt x="106" y="323"/>
                    </a:lnTo>
                    <a:lnTo>
                      <a:pt x="106" y="323"/>
                    </a:lnTo>
                    <a:lnTo>
                      <a:pt x="106" y="323"/>
                    </a:lnTo>
                    <a:lnTo>
                      <a:pt x="106" y="323"/>
                    </a:lnTo>
                    <a:lnTo>
                      <a:pt x="103" y="324"/>
                    </a:lnTo>
                    <a:lnTo>
                      <a:pt x="212" y="656"/>
                    </a:lnTo>
                    <a:lnTo>
                      <a:pt x="210" y="655"/>
                    </a:lnTo>
                    <a:lnTo>
                      <a:pt x="205" y="651"/>
                    </a:lnTo>
                    <a:lnTo>
                      <a:pt x="196" y="646"/>
                    </a:lnTo>
                    <a:lnTo>
                      <a:pt x="188" y="639"/>
                    </a:lnTo>
                    <a:lnTo>
                      <a:pt x="179" y="631"/>
                    </a:lnTo>
                    <a:lnTo>
                      <a:pt x="170" y="623"/>
                    </a:lnTo>
                    <a:lnTo>
                      <a:pt x="165" y="613"/>
                    </a:lnTo>
                    <a:lnTo>
                      <a:pt x="163" y="603"/>
                    </a:lnTo>
                    <a:lnTo>
                      <a:pt x="164" y="590"/>
                    </a:lnTo>
                    <a:lnTo>
                      <a:pt x="165" y="572"/>
                    </a:lnTo>
                    <a:lnTo>
                      <a:pt x="166" y="551"/>
                    </a:lnTo>
                    <a:lnTo>
                      <a:pt x="169" y="528"/>
                    </a:lnTo>
                    <a:lnTo>
                      <a:pt x="170" y="507"/>
                    </a:lnTo>
                    <a:lnTo>
                      <a:pt x="173" y="490"/>
                    </a:lnTo>
                    <a:lnTo>
                      <a:pt x="174" y="479"/>
                    </a:lnTo>
                    <a:lnTo>
                      <a:pt x="174" y="474"/>
                    </a:lnTo>
                    <a:lnTo>
                      <a:pt x="174" y="474"/>
                    </a:lnTo>
                    <a:lnTo>
                      <a:pt x="175" y="473"/>
                    </a:lnTo>
                    <a:lnTo>
                      <a:pt x="178" y="471"/>
                    </a:lnTo>
                    <a:lnTo>
                      <a:pt x="180" y="469"/>
                    </a:lnTo>
                    <a:lnTo>
                      <a:pt x="181" y="464"/>
                    </a:lnTo>
                    <a:lnTo>
                      <a:pt x="184" y="459"/>
                    </a:lnTo>
                    <a:lnTo>
                      <a:pt x="185" y="450"/>
                    </a:lnTo>
                    <a:lnTo>
                      <a:pt x="186" y="439"/>
                    </a:lnTo>
                    <a:lnTo>
                      <a:pt x="173" y="307"/>
                    </a:lnTo>
                    <a:lnTo>
                      <a:pt x="173" y="305"/>
                    </a:lnTo>
                    <a:lnTo>
                      <a:pt x="173" y="307"/>
                    </a:lnTo>
                    <a:lnTo>
                      <a:pt x="174" y="310"/>
                    </a:lnTo>
                    <a:lnTo>
                      <a:pt x="175" y="315"/>
                    </a:lnTo>
                    <a:lnTo>
                      <a:pt x="178" y="320"/>
                    </a:lnTo>
                    <a:lnTo>
                      <a:pt x="180" y="325"/>
                    </a:lnTo>
                    <a:lnTo>
                      <a:pt x="183" y="329"/>
                    </a:lnTo>
                    <a:lnTo>
                      <a:pt x="185" y="330"/>
                    </a:lnTo>
                    <a:lnTo>
                      <a:pt x="186" y="329"/>
                    </a:lnTo>
                    <a:lnTo>
                      <a:pt x="189" y="325"/>
                    </a:lnTo>
                    <a:lnTo>
                      <a:pt x="191" y="320"/>
                    </a:lnTo>
                    <a:lnTo>
                      <a:pt x="192" y="317"/>
                    </a:lnTo>
                    <a:lnTo>
                      <a:pt x="194" y="312"/>
                    </a:lnTo>
                    <a:lnTo>
                      <a:pt x="194" y="305"/>
                    </a:lnTo>
                    <a:lnTo>
                      <a:pt x="192" y="299"/>
                    </a:lnTo>
                    <a:lnTo>
                      <a:pt x="190" y="293"/>
                    </a:lnTo>
                    <a:lnTo>
                      <a:pt x="186" y="284"/>
                    </a:lnTo>
                    <a:lnTo>
                      <a:pt x="181" y="272"/>
                    </a:lnTo>
                    <a:lnTo>
                      <a:pt x="180" y="262"/>
                    </a:lnTo>
                    <a:lnTo>
                      <a:pt x="183" y="252"/>
                    </a:lnTo>
                    <a:lnTo>
                      <a:pt x="185" y="241"/>
                    </a:lnTo>
                    <a:lnTo>
                      <a:pt x="188" y="225"/>
                    </a:lnTo>
                    <a:lnTo>
                      <a:pt x="188" y="204"/>
                    </a:lnTo>
                    <a:lnTo>
                      <a:pt x="183" y="174"/>
                    </a:lnTo>
                    <a:lnTo>
                      <a:pt x="173" y="133"/>
                    </a:lnTo>
                    <a:lnTo>
                      <a:pt x="169" y="127"/>
                    </a:lnTo>
                    <a:lnTo>
                      <a:pt x="164" y="121"/>
                    </a:lnTo>
                    <a:lnTo>
                      <a:pt x="159" y="116"/>
                    </a:lnTo>
                    <a:lnTo>
                      <a:pt x="153" y="111"/>
                    </a:lnTo>
                    <a:lnTo>
                      <a:pt x="147" y="107"/>
                    </a:lnTo>
                    <a:lnTo>
                      <a:pt x="142" y="104"/>
                    </a:lnTo>
                    <a:lnTo>
                      <a:pt x="139" y="102"/>
                    </a:lnTo>
                    <a:lnTo>
                      <a:pt x="138" y="101"/>
                    </a:lnTo>
                    <a:lnTo>
                      <a:pt x="138" y="101"/>
                    </a:lnTo>
                    <a:lnTo>
                      <a:pt x="139" y="101"/>
                    </a:lnTo>
                    <a:lnTo>
                      <a:pt x="142" y="100"/>
                    </a:lnTo>
                    <a:lnTo>
                      <a:pt x="144" y="100"/>
                    </a:lnTo>
                    <a:lnTo>
                      <a:pt x="147" y="97"/>
                    </a:lnTo>
                    <a:lnTo>
                      <a:pt x="149" y="96"/>
                    </a:lnTo>
                    <a:lnTo>
                      <a:pt x="150" y="92"/>
                    </a:lnTo>
                    <a:lnTo>
                      <a:pt x="152" y="89"/>
                    </a:lnTo>
                    <a:lnTo>
                      <a:pt x="153" y="84"/>
                    </a:lnTo>
                    <a:lnTo>
                      <a:pt x="152" y="81"/>
                    </a:lnTo>
                    <a:lnTo>
                      <a:pt x="150" y="79"/>
                    </a:lnTo>
                    <a:lnTo>
                      <a:pt x="149" y="78"/>
                    </a:lnTo>
                    <a:lnTo>
                      <a:pt x="147" y="75"/>
                    </a:lnTo>
                    <a:lnTo>
                      <a:pt x="144" y="74"/>
                    </a:lnTo>
                    <a:lnTo>
                      <a:pt x="142" y="70"/>
                    </a:lnTo>
                    <a:lnTo>
                      <a:pt x="139" y="66"/>
                    </a:lnTo>
                    <a:lnTo>
                      <a:pt x="138" y="61"/>
                    </a:lnTo>
                    <a:lnTo>
                      <a:pt x="137" y="55"/>
                    </a:lnTo>
                    <a:lnTo>
                      <a:pt x="137" y="48"/>
                    </a:lnTo>
                    <a:lnTo>
                      <a:pt x="138" y="42"/>
                    </a:lnTo>
                    <a:lnTo>
                      <a:pt x="141" y="35"/>
                    </a:lnTo>
                    <a:lnTo>
                      <a:pt x="142" y="30"/>
                    </a:lnTo>
                    <a:lnTo>
                      <a:pt x="143" y="28"/>
                    </a:lnTo>
                    <a:lnTo>
                      <a:pt x="143" y="27"/>
                    </a:lnTo>
                    <a:lnTo>
                      <a:pt x="143" y="26"/>
                    </a:lnTo>
                    <a:lnTo>
                      <a:pt x="141" y="24"/>
                    </a:lnTo>
                    <a:lnTo>
                      <a:pt x="138" y="21"/>
                    </a:lnTo>
                    <a:lnTo>
                      <a:pt x="136" y="17"/>
                    </a:lnTo>
                    <a:lnTo>
                      <a:pt x="133" y="13"/>
                    </a:lnTo>
                    <a:lnTo>
                      <a:pt x="131" y="9"/>
                    </a:lnTo>
                    <a:lnTo>
                      <a:pt x="129" y="6"/>
                    </a:lnTo>
                    <a:lnTo>
                      <a:pt x="128" y="3"/>
                    </a:lnTo>
                    <a:lnTo>
                      <a:pt x="127" y="1"/>
                    </a:lnTo>
                    <a:lnTo>
                      <a:pt x="123" y="0"/>
                    </a:lnTo>
                    <a:lnTo>
                      <a:pt x="117" y="0"/>
                    </a:lnTo>
                    <a:lnTo>
                      <a:pt x="108" y="0"/>
                    </a:lnTo>
                    <a:lnTo>
                      <a:pt x="101" y="1"/>
                    </a:lnTo>
                    <a:lnTo>
                      <a:pt x="94" y="2"/>
                    </a:lnTo>
                    <a:lnTo>
                      <a:pt x="86" y="3"/>
                    </a:lnTo>
                    <a:lnTo>
                      <a:pt x="81" y="4"/>
                    </a:lnTo>
                    <a:lnTo>
                      <a:pt x="77" y="7"/>
                    </a:lnTo>
                    <a:lnTo>
                      <a:pt x="72" y="12"/>
                    </a:lnTo>
                    <a:lnTo>
                      <a:pt x="69" y="18"/>
                    </a:lnTo>
                    <a:lnTo>
                      <a:pt x="65" y="26"/>
                    </a:lnTo>
                    <a:lnTo>
                      <a:pt x="61" y="34"/>
                    </a:lnTo>
                    <a:lnTo>
                      <a:pt x="58" y="43"/>
                    </a:lnTo>
                    <a:lnTo>
                      <a:pt x="55" y="52"/>
                    </a:lnTo>
                    <a:lnTo>
                      <a:pt x="53" y="59"/>
                    </a:lnTo>
                    <a:lnTo>
                      <a:pt x="50" y="66"/>
                    </a:lnTo>
                    <a:lnTo>
                      <a:pt x="47" y="73"/>
                    </a:lnTo>
                    <a:lnTo>
                      <a:pt x="44" y="78"/>
                    </a:lnTo>
                    <a:lnTo>
                      <a:pt x="42" y="82"/>
                    </a:lnTo>
                    <a:lnTo>
                      <a:pt x="38" y="86"/>
                    </a:lnTo>
                    <a:lnTo>
                      <a:pt x="37" y="89"/>
                    </a:lnTo>
                    <a:lnTo>
                      <a:pt x="34" y="90"/>
                    </a:lnTo>
                    <a:lnTo>
                      <a:pt x="34" y="90"/>
                    </a:lnTo>
                    <a:lnTo>
                      <a:pt x="42" y="97"/>
                    </a:lnTo>
                    <a:lnTo>
                      <a:pt x="42" y="97"/>
                    </a:lnTo>
                    <a:lnTo>
                      <a:pt x="44" y="99"/>
                    </a:lnTo>
                    <a:lnTo>
                      <a:pt x="45" y="101"/>
                    </a:lnTo>
                    <a:lnTo>
                      <a:pt x="48" y="104"/>
                    </a:lnTo>
                    <a:lnTo>
                      <a:pt x="49" y="106"/>
                    </a:lnTo>
                    <a:lnTo>
                      <a:pt x="48" y="109"/>
                    </a:lnTo>
                    <a:lnTo>
                      <a:pt x="47" y="112"/>
                    </a:lnTo>
                    <a:lnTo>
                      <a:pt x="42" y="116"/>
                    </a:lnTo>
                    <a:lnTo>
                      <a:pt x="35" y="122"/>
                    </a:lnTo>
                    <a:lnTo>
                      <a:pt x="28" y="135"/>
                    </a:lnTo>
                    <a:lnTo>
                      <a:pt x="21" y="151"/>
                    </a:lnTo>
                    <a:lnTo>
                      <a:pt x="14" y="168"/>
                    </a:lnTo>
                    <a:lnTo>
                      <a:pt x="8" y="185"/>
                    </a:lnTo>
                    <a:lnTo>
                      <a:pt x="3" y="201"/>
                    </a:lnTo>
                    <a:lnTo>
                      <a:pt x="1" y="213"/>
                    </a:lnTo>
                    <a:lnTo>
                      <a:pt x="0" y="219"/>
                    </a:lnTo>
                    <a:lnTo>
                      <a:pt x="0" y="224"/>
                    </a:lnTo>
                    <a:lnTo>
                      <a:pt x="1" y="232"/>
                    </a:lnTo>
                    <a:lnTo>
                      <a:pt x="3" y="245"/>
                    </a:lnTo>
                    <a:lnTo>
                      <a:pt x="6" y="258"/>
                    </a:lnTo>
                    <a:lnTo>
                      <a:pt x="9" y="272"/>
                    </a:lnTo>
                    <a:lnTo>
                      <a:pt x="14" y="283"/>
                    </a:lnTo>
                    <a:lnTo>
                      <a:pt x="21" y="292"/>
                    </a:lnTo>
                    <a:lnTo>
                      <a:pt x="27" y="296"/>
                    </a:lnTo>
                    <a:lnTo>
                      <a:pt x="25" y="312"/>
                    </a:lnTo>
                    <a:lnTo>
                      <a:pt x="23" y="335"/>
                    </a:lnTo>
                    <a:lnTo>
                      <a:pt x="22" y="362"/>
                    </a:lnTo>
                    <a:lnTo>
                      <a:pt x="21" y="391"/>
                    </a:lnTo>
                    <a:lnTo>
                      <a:pt x="19" y="418"/>
                    </a:lnTo>
                    <a:lnTo>
                      <a:pt x="18" y="442"/>
                    </a:lnTo>
                    <a:lnTo>
                      <a:pt x="18" y="457"/>
                    </a:lnTo>
                    <a:lnTo>
                      <a:pt x="18" y="463"/>
                    </a:lnTo>
                    <a:lnTo>
                      <a:pt x="19" y="464"/>
                    </a:lnTo>
                    <a:lnTo>
                      <a:pt x="22" y="466"/>
                    </a:lnTo>
                    <a:lnTo>
                      <a:pt x="27" y="469"/>
                    </a:lnTo>
                    <a:lnTo>
                      <a:pt x="32" y="473"/>
                    </a:lnTo>
                    <a:lnTo>
                      <a:pt x="38" y="475"/>
                    </a:lnTo>
                    <a:lnTo>
                      <a:pt x="43" y="478"/>
                    </a:lnTo>
                    <a:lnTo>
                      <a:pt x="45" y="476"/>
                    </a:lnTo>
                    <a:lnTo>
                      <a:pt x="47" y="474"/>
                    </a:lnTo>
                    <a:lnTo>
                      <a:pt x="48" y="476"/>
                    </a:lnTo>
                    <a:lnTo>
                      <a:pt x="49" y="481"/>
                    </a:lnTo>
                    <a:lnTo>
                      <a:pt x="50" y="489"/>
                    </a:lnTo>
                    <a:lnTo>
                      <a:pt x="53" y="496"/>
                    </a:lnTo>
                    <a:lnTo>
                      <a:pt x="55" y="504"/>
                    </a:lnTo>
                    <a:lnTo>
                      <a:pt x="58" y="510"/>
                    </a:lnTo>
                    <a:lnTo>
                      <a:pt x="59" y="514"/>
                    </a:lnTo>
                    <a:lnTo>
                      <a:pt x="60" y="516"/>
                    </a:lnTo>
                    <a:lnTo>
                      <a:pt x="59" y="516"/>
                    </a:lnTo>
                    <a:lnTo>
                      <a:pt x="59" y="517"/>
                    </a:lnTo>
                    <a:lnTo>
                      <a:pt x="58" y="520"/>
                    </a:lnTo>
                    <a:lnTo>
                      <a:pt x="58" y="522"/>
                    </a:lnTo>
                    <a:lnTo>
                      <a:pt x="56" y="526"/>
                    </a:lnTo>
                    <a:lnTo>
                      <a:pt x="55" y="531"/>
                    </a:lnTo>
                    <a:lnTo>
                      <a:pt x="55" y="537"/>
                    </a:lnTo>
                    <a:lnTo>
                      <a:pt x="54" y="543"/>
                    </a:lnTo>
                    <a:lnTo>
                      <a:pt x="54" y="551"/>
                    </a:lnTo>
                    <a:lnTo>
                      <a:pt x="55" y="562"/>
                    </a:lnTo>
                    <a:lnTo>
                      <a:pt x="58" y="573"/>
                    </a:lnTo>
                    <a:lnTo>
                      <a:pt x="60" y="585"/>
                    </a:lnTo>
                    <a:lnTo>
                      <a:pt x="64" y="597"/>
                    </a:lnTo>
                    <a:lnTo>
                      <a:pt x="66" y="605"/>
                    </a:lnTo>
                    <a:lnTo>
                      <a:pt x="68" y="611"/>
                    </a:lnTo>
                    <a:lnTo>
                      <a:pt x="69" y="614"/>
                    </a:lnTo>
                    <a:lnTo>
                      <a:pt x="58" y="637"/>
                    </a:lnTo>
                    <a:lnTo>
                      <a:pt x="61" y="673"/>
                    </a:lnTo>
                    <a:lnTo>
                      <a:pt x="63" y="675"/>
                    </a:lnTo>
                    <a:lnTo>
                      <a:pt x="64" y="676"/>
                    </a:lnTo>
                    <a:lnTo>
                      <a:pt x="66" y="678"/>
                    </a:lnTo>
                    <a:lnTo>
                      <a:pt x="70" y="681"/>
                    </a:lnTo>
                    <a:lnTo>
                      <a:pt x="74" y="683"/>
                    </a:lnTo>
                    <a:lnTo>
                      <a:pt x="77" y="685"/>
                    </a:lnTo>
                    <a:lnTo>
                      <a:pt x="81" y="685"/>
                    </a:lnTo>
                    <a:lnTo>
                      <a:pt x="85" y="683"/>
                    </a:lnTo>
                    <a:lnTo>
                      <a:pt x="89" y="680"/>
                    </a:lnTo>
                    <a:lnTo>
                      <a:pt x="91" y="676"/>
                    </a:lnTo>
                    <a:lnTo>
                      <a:pt x="92" y="671"/>
                    </a:lnTo>
                    <a:lnTo>
                      <a:pt x="94" y="667"/>
                    </a:lnTo>
                    <a:lnTo>
                      <a:pt x="95" y="662"/>
                    </a:lnTo>
                    <a:lnTo>
                      <a:pt x="95" y="658"/>
                    </a:lnTo>
                    <a:lnTo>
                      <a:pt x="96" y="656"/>
                    </a:lnTo>
                    <a:lnTo>
                      <a:pt x="96" y="656"/>
                    </a:lnTo>
                    <a:lnTo>
                      <a:pt x="87" y="609"/>
                    </a:lnTo>
                    <a:lnTo>
                      <a:pt x="102" y="514"/>
                    </a:lnTo>
                    <a:lnTo>
                      <a:pt x="105" y="496"/>
                    </a:lnTo>
                    <a:lnTo>
                      <a:pt x="123" y="496"/>
                    </a:lnTo>
                    <a:lnTo>
                      <a:pt x="123" y="496"/>
                    </a:lnTo>
                    <a:lnTo>
                      <a:pt x="123" y="500"/>
                    </a:lnTo>
                    <a:lnTo>
                      <a:pt x="123" y="505"/>
                    </a:lnTo>
                    <a:lnTo>
                      <a:pt x="123" y="510"/>
                    </a:lnTo>
                    <a:lnTo>
                      <a:pt x="124" y="517"/>
                    </a:lnTo>
                    <a:lnTo>
                      <a:pt x="124" y="526"/>
                    </a:lnTo>
                    <a:lnTo>
                      <a:pt x="126" y="535"/>
                    </a:lnTo>
                    <a:lnTo>
                      <a:pt x="127" y="543"/>
                    </a:lnTo>
                    <a:lnTo>
                      <a:pt x="128" y="554"/>
                    </a:lnTo>
                    <a:lnTo>
                      <a:pt x="131" y="566"/>
                    </a:lnTo>
                    <a:lnTo>
                      <a:pt x="133" y="577"/>
                    </a:lnTo>
                    <a:lnTo>
                      <a:pt x="136" y="588"/>
                    </a:lnTo>
                    <a:lnTo>
                      <a:pt x="138" y="598"/>
                    </a:lnTo>
                    <a:lnTo>
                      <a:pt x="139" y="605"/>
                    </a:lnTo>
                    <a:lnTo>
                      <a:pt x="141" y="610"/>
                    </a:lnTo>
                    <a:lnTo>
                      <a:pt x="142" y="613"/>
                    </a:lnTo>
                    <a:lnTo>
                      <a:pt x="138" y="654"/>
                    </a:lnTo>
                    <a:lnTo>
                      <a:pt x="150" y="657"/>
                    </a:lnTo>
                    <a:lnTo>
                      <a:pt x="150" y="652"/>
                    </a:lnTo>
                    <a:lnTo>
                      <a:pt x="150" y="652"/>
                    </a:lnTo>
                    <a:lnTo>
                      <a:pt x="153" y="654"/>
                    </a:lnTo>
                    <a:lnTo>
                      <a:pt x="157" y="655"/>
                    </a:lnTo>
                    <a:lnTo>
                      <a:pt x="160" y="657"/>
                    </a:lnTo>
                    <a:lnTo>
                      <a:pt x="165" y="660"/>
                    </a:lnTo>
                    <a:lnTo>
                      <a:pt x="170" y="663"/>
                    </a:lnTo>
                    <a:lnTo>
                      <a:pt x="175" y="666"/>
                    </a:lnTo>
                    <a:lnTo>
                      <a:pt x="181" y="668"/>
                    </a:lnTo>
                    <a:lnTo>
                      <a:pt x="186" y="671"/>
                    </a:lnTo>
                    <a:lnTo>
                      <a:pt x="192" y="671"/>
                    </a:lnTo>
                    <a:lnTo>
                      <a:pt x="197" y="672"/>
                    </a:lnTo>
                    <a:lnTo>
                      <a:pt x="204" y="671"/>
                    </a:lnTo>
                    <a:lnTo>
                      <a:pt x="207" y="671"/>
                    </a:lnTo>
                    <a:lnTo>
                      <a:pt x="211" y="670"/>
                    </a:lnTo>
                    <a:lnTo>
                      <a:pt x="214" y="668"/>
                    </a:lnTo>
                    <a:lnTo>
                      <a:pt x="214" y="668"/>
                    </a:lnTo>
                    <a:lnTo>
                      <a:pt x="212" y="656"/>
                    </a:lnTo>
                    <a:lnTo>
                      <a:pt x="103" y="324"/>
                    </a:lnTo>
                  </a:path>
                </a:pathLst>
              </a:custGeom>
              <a:solidFill>
                <a:srgbClr val="4C4C4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Freeform 7"/>
              <p:cNvSpPr>
                <a:spLocks/>
              </p:cNvSpPr>
              <p:nvPr/>
            </p:nvSpPr>
            <p:spPr bwMode="auto">
              <a:xfrm>
                <a:off x="4341" y="1488"/>
                <a:ext cx="21" cy="22"/>
              </a:xfrm>
              <a:custGeom>
                <a:avLst/>
                <a:gdLst>
                  <a:gd name="T0" fmla="*/ 0 w 21"/>
                  <a:gd name="T1" fmla="*/ 21 h 22"/>
                  <a:gd name="T2" fmla="*/ 6 w 21"/>
                  <a:gd name="T3" fmla="*/ 10 h 22"/>
                  <a:gd name="T4" fmla="*/ 6 w 21"/>
                  <a:gd name="T5" fmla="*/ 10 h 22"/>
                  <a:gd name="T6" fmla="*/ 6 w 21"/>
                  <a:gd name="T7" fmla="*/ 10 h 22"/>
                  <a:gd name="T8" fmla="*/ 0 w 21"/>
                  <a:gd name="T9" fmla="*/ 10 h 22"/>
                  <a:gd name="T10" fmla="*/ 0 w 21"/>
                  <a:gd name="T11" fmla="*/ 10 h 22"/>
                  <a:gd name="T12" fmla="*/ 0 w 21"/>
                  <a:gd name="T13" fmla="*/ 21 h 22"/>
                  <a:gd name="T14" fmla="*/ 0 w 21"/>
                  <a:gd name="T15" fmla="*/ 21 h 22"/>
                  <a:gd name="T16" fmla="*/ 0 w 21"/>
                  <a:gd name="T17" fmla="*/ 21 h 22"/>
                  <a:gd name="T18" fmla="*/ 0 w 21"/>
                  <a:gd name="T19" fmla="*/ 21 h 22"/>
                  <a:gd name="T20" fmla="*/ 13 w 21"/>
                  <a:gd name="T21" fmla="*/ 0 h 22"/>
                  <a:gd name="T22" fmla="*/ 20 w 21"/>
                  <a:gd name="T23" fmla="*/ 0 h 22"/>
                  <a:gd name="T24" fmla="*/ 20 w 21"/>
                  <a:gd name="T25" fmla="*/ 0 h 22"/>
                  <a:gd name="T26" fmla="*/ 20 w 21"/>
                  <a:gd name="T27" fmla="*/ 0 h 22"/>
                  <a:gd name="T28" fmla="*/ 20 w 21"/>
                  <a:gd name="T29" fmla="*/ 0 h 22"/>
                  <a:gd name="T30" fmla="*/ 20 w 21"/>
                  <a:gd name="T31" fmla="*/ 0 h 22"/>
                  <a:gd name="T32" fmla="*/ 13 w 21"/>
                  <a:gd name="T33" fmla="*/ 0 h 22"/>
                  <a:gd name="T34" fmla="*/ 13 w 21"/>
                  <a:gd name="T35" fmla="*/ 0 h 22"/>
                  <a:gd name="T36" fmla="*/ 13 w 21"/>
                  <a:gd name="T37" fmla="*/ 0 h 22"/>
                  <a:gd name="T38" fmla="*/ 13 w 21"/>
                  <a:gd name="T39" fmla="*/ 0 h 22"/>
                  <a:gd name="T40" fmla="*/ 0 w 21"/>
                  <a:gd name="T4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22">
                    <a:moveTo>
                      <a:pt x="0" y="21"/>
                    </a:moveTo>
                    <a:lnTo>
                      <a:pt x="6" y="10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13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0" y="21"/>
                    </a:lnTo>
                  </a:path>
                </a:pathLst>
              </a:custGeom>
              <a:solidFill>
                <a:srgbClr val="E5E5E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Freeform 8"/>
              <p:cNvSpPr>
                <a:spLocks/>
              </p:cNvSpPr>
              <p:nvPr/>
            </p:nvSpPr>
            <p:spPr bwMode="auto">
              <a:xfrm>
                <a:off x="4566" y="1562"/>
                <a:ext cx="42" cy="35"/>
              </a:xfrm>
              <a:custGeom>
                <a:avLst/>
                <a:gdLst>
                  <a:gd name="T0" fmla="*/ 4 w 42"/>
                  <a:gd name="T1" fmla="*/ 20 h 35"/>
                  <a:gd name="T2" fmla="*/ 3 w 42"/>
                  <a:gd name="T3" fmla="*/ 20 h 35"/>
                  <a:gd name="T4" fmla="*/ 3 w 42"/>
                  <a:gd name="T5" fmla="*/ 20 h 35"/>
                  <a:gd name="T6" fmla="*/ 4 w 42"/>
                  <a:gd name="T7" fmla="*/ 20 h 35"/>
                  <a:gd name="T8" fmla="*/ 9 w 42"/>
                  <a:gd name="T9" fmla="*/ 0 h 35"/>
                  <a:gd name="T10" fmla="*/ 11 w 42"/>
                  <a:gd name="T11" fmla="*/ 1 h 35"/>
                  <a:gd name="T12" fmla="*/ 11 w 42"/>
                  <a:gd name="T13" fmla="*/ 2 h 35"/>
                  <a:gd name="T14" fmla="*/ 12 w 42"/>
                  <a:gd name="T15" fmla="*/ 3 h 35"/>
                  <a:gd name="T16" fmla="*/ 12 w 42"/>
                  <a:gd name="T17" fmla="*/ 4 h 35"/>
                  <a:gd name="T18" fmla="*/ 12 w 42"/>
                  <a:gd name="T19" fmla="*/ 4 h 35"/>
                  <a:gd name="T20" fmla="*/ 13 w 42"/>
                  <a:gd name="T21" fmla="*/ 6 h 35"/>
                  <a:gd name="T22" fmla="*/ 13 w 42"/>
                  <a:gd name="T23" fmla="*/ 6 h 35"/>
                  <a:gd name="T24" fmla="*/ 13 w 42"/>
                  <a:gd name="T25" fmla="*/ 6 h 35"/>
                  <a:gd name="T26" fmla="*/ 14 w 42"/>
                  <a:gd name="T27" fmla="*/ 7 h 35"/>
                  <a:gd name="T28" fmla="*/ 18 w 42"/>
                  <a:gd name="T29" fmla="*/ 8 h 35"/>
                  <a:gd name="T30" fmla="*/ 23 w 42"/>
                  <a:gd name="T31" fmla="*/ 9 h 35"/>
                  <a:gd name="T32" fmla="*/ 28 w 42"/>
                  <a:gd name="T33" fmla="*/ 13 h 35"/>
                  <a:gd name="T34" fmla="*/ 34 w 42"/>
                  <a:gd name="T35" fmla="*/ 15 h 35"/>
                  <a:gd name="T36" fmla="*/ 38 w 42"/>
                  <a:gd name="T37" fmla="*/ 20 h 35"/>
                  <a:gd name="T38" fmla="*/ 41 w 42"/>
                  <a:gd name="T39" fmla="*/ 25 h 35"/>
                  <a:gd name="T40" fmla="*/ 41 w 42"/>
                  <a:gd name="T41" fmla="*/ 31 h 35"/>
                  <a:gd name="T42" fmla="*/ 41 w 42"/>
                  <a:gd name="T43" fmla="*/ 31 h 35"/>
                  <a:gd name="T44" fmla="*/ 41 w 42"/>
                  <a:gd name="T45" fmla="*/ 31 h 35"/>
                  <a:gd name="T46" fmla="*/ 41 w 42"/>
                  <a:gd name="T47" fmla="*/ 31 h 35"/>
                  <a:gd name="T48" fmla="*/ 41 w 42"/>
                  <a:gd name="T49" fmla="*/ 32 h 35"/>
                  <a:gd name="T50" fmla="*/ 39 w 42"/>
                  <a:gd name="T51" fmla="*/ 32 h 35"/>
                  <a:gd name="T52" fmla="*/ 39 w 42"/>
                  <a:gd name="T53" fmla="*/ 32 h 35"/>
                  <a:gd name="T54" fmla="*/ 39 w 42"/>
                  <a:gd name="T55" fmla="*/ 34 h 35"/>
                  <a:gd name="T56" fmla="*/ 39 w 42"/>
                  <a:gd name="T57" fmla="*/ 34 h 35"/>
                  <a:gd name="T58" fmla="*/ 33 w 42"/>
                  <a:gd name="T59" fmla="*/ 30 h 35"/>
                  <a:gd name="T60" fmla="*/ 27 w 42"/>
                  <a:gd name="T61" fmla="*/ 27 h 35"/>
                  <a:gd name="T62" fmla="*/ 21 w 42"/>
                  <a:gd name="T63" fmla="*/ 25 h 35"/>
                  <a:gd name="T64" fmla="*/ 14 w 42"/>
                  <a:gd name="T65" fmla="*/ 24 h 35"/>
                  <a:gd name="T66" fmla="*/ 11 w 42"/>
                  <a:gd name="T67" fmla="*/ 21 h 35"/>
                  <a:gd name="T68" fmla="*/ 7 w 42"/>
                  <a:gd name="T69" fmla="*/ 21 h 35"/>
                  <a:gd name="T70" fmla="*/ 4 w 42"/>
                  <a:gd name="T71" fmla="*/ 20 h 35"/>
                  <a:gd name="T72" fmla="*/ 4 w 42"/>
                  <a:gd name="T73" fmla="*/ 20 h 35"/>
                  <a:gd name="T74" fmla="*/ 0 w 42"/>
                  <a:gd name="T75" fmla="*/ 23 h 35"/>
                  <a:gd name="T76" fmla="*/ 1 w 42"/>
                  <a:gd name="T77" fmla="*/ 21 h 35"/>
                  <a:gd name="T78" fmla="*/ 1 w 42"/>
                  <a:gd name="T79" fmla="*/ 23 h 35"/>
                  <a:gd name="T80" fmla="*/ 1 w 42"/>
                  <a:gd name="T81" fmla="*/ 23 h 35"/>
                  <a:gd name="T82" fmla="*/ 1 w 42"/>
                  <a:gd name="T83" fmla="*/ 23 h 35"/>
                  <a:gd name="T84" fmla="*/ 0 w 42"/>
                  <a:gd name="T85" fmla="*/ 23 h 35"/>
                  <a:gd name="T86" fmla="*/ 0 w 42"/>
                  <a:gd name="T87" fmla="*/ 23 h 35"/>
                  <a:gd name="T88" fmla="*/ 0 w 42"/>
                  <a:gd name="T89" fmla="*/ 23 h 35"/>
                  <a:gd name="T90" fmla="*/ 0 w 42"/>
                  <a:gd name="T91" fmla="*/ 23 h 35"/>
                  <a:gd name="T92" fmla="*/ 0 w 42"/>
                  <a:gd name="T93" fmla="*/ 23 h 35"/>
                  <a:gd name="T94" fmla="*/ 4 w 42"/>
                  <a:gd name="T95" fmla="*/ 20 h 35"/>
                  <a:gd name="T96" fmla="*/ 2 w 42"/>
                  <a:gd name="T97" fmla="*/ 21 h 35"/>
                  <a:gd name="T98" fmla="*/ 3 w 42"/>
                  <a:gd name="T99" fmla="*/ 20 h 35"/>
                  <a:gd name="T100" fmla="*/ 3 w 42"/>
                  <a:gd name="T101" fmla="*/ 20 h 35"/>
                  <a:gd name="T102" fmla="*/ 3 w 42"/>
                  <a:gd name="T103" fmla="*/ 20 h 35"/>
                  <a:gd name="T104" fmla="*/ 3 w 42"/>
                  <a:gd name="T105" fmla="*/ 20 h 35"/>
                  <a:gd name="T106" fmla="*/ 3 w 42"/>
                  <a:gd name="T107" fmla="*/ 20 h 35"/>
                  <a:gd name="T108" fmla="*/ 3 w 42"/>
                  <a:gd name="T109" fmla="*/ 20 h 35"/>
                  <a:gd name="T110" fmla="*/ 2 w 42"/>
                  <a:gd name="T111" fmla="*/ 21 h 35"/>
                  <a:gd name="T112" fmla="*/ 2 w 42"/>
                  <a:gd name="T113" fmla="*/ 21 h 35"/>
                  <a:gd name="T114" fmla="*/ 2 w 42"/>
                  <a:gd name="T115" fmla="*/ 21 h 35"/>
                  <a:gd name="T116" fmla="*/ 4 w 42"/>
                  <a:gd name="T1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35">
                    <a:moveTo>
                      <a:pt x="4" y="20"/>
                    </a:moveTo>
                    <a:lnTo>
                      <a:pt x="3" y="20"/>
                    </a:lnTo>
                    <a:lnTo>
                      <a:pt x="3" y="20"/>
                    </a:lnTo>
                    <a:lnTo>
                      <a:pt x="4" y="20"/>
                    </a:lnTo>
                    <a:lnTo>
                      <a:pt x="9" y="0"/>
                    </a:lnTo>
                    <a:lnTo>
                      <a:pt x="11" y="1"/>
                    </a:lnTo>
                    <a:lnTo>
                      <a:pt x="11" y="2"/>
                    </a:lnTo>
                    <a:lnTo>
                      <a:pt x="12" y="3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4" y="7"/>
                    </a:lnTo>
                    <a:lnTo>
                      <a:pt x="18" y="8"/>
                    </a:lnTo>
                    <a:lnTo>
                      <a:pt x="23" y="9"/>
                    </a:lnTo>
                    <a:lnTo>
                      <a:pt x="28" y="13"/>
                    </a:lnTo>
                    <a:lnTo>
                      <a:pt x="34" y="15"/>
                    </a:lnTo>
                    <a:lnTo>
                      <a:pt x="38" y="20"/>
                    </a:lnTo>
                    <a:lnTo>
                      <a:pt x="41" y="25"/>
                    </a:lnTo>
                    <a:lnTo>
                      <a:pt x="41" y="31"/>
                    </a:lnTo>
                    <a:lnTo>
                      <a:pt x="41" y="31"/>
                    </a:lnTo>
                    <a:lnTo>
                      <a:pt x="41" y="31"/>
                    </a:lnTo>
                    <a:lnTo>
                      <a:pt x="41" y="31"/>
                    </a:lnTo>
                    <a:lnTo>
                      <a:pt x="41" y="32"/>
                    </a:lnTo>
                    <a:lnTo>
                      <a:pt x="39" y="32"/>
                    </a:lnTo>
                    <a:lnTo>
                      <a:pt x="39" y="32"/>
                    </a:lnTo>
                    <a:lnTo>
                      <a:pt x="39" y="34"/>
                    </a:lnTo>
                    <a:lnTo>
                      <a:pt x="39" y="34"/>
                    </a:lnTo>
                    <a:lnTo>
                      <a:pt x="33" y="30"/>
                    </a:lnTo>
                    <a:lnTo>
                      <a:pt x="27" y="27"/>
                    </a:lnTo>
                    <a:lnTo>
                      <a:pt x="21" y="25"/>
                    </a:lnTo>
                    <a:lnTo>
                      <a:pt x="14" y="24"/>
                    </a:lnTo>
                    <a:lnTo>
                      <a:pt x="11" y="21"/>
                    </a:lnTo>
                    <a:lnTo>
                      <a:pt x="7" y="21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0" y="23"/>
                    </a:lnTo>
                    <a:lnTo>
                      <a:pt x="1" y="21"/>
                    </a:lnTo>
                    <a:lnTo>
                      <a:pt x="1" y="23"/>
                    </a:lnTo>
                    <a:lnTo>
                      <a:pt x="1" y="23"/>
                    </a:lnTo>
                    <a:lnTo>
                      <a:pt x="1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4" y="20"/>
                    </a:lnTo>
                    <a:lnTo>
                      <a:pt x="2" y="21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4" y="20"/>
                    </a:lnTo>
                  </a:path>
                </a:pathLst>
              </a:custGeom>
              <a:solidFill>
                <a:srgbClr val="7F7F7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Freeform 9"/>
              <p:cNvSpPr>
                <a:spLocks/>
              </p:cNvSpPr>
              <p:nvPr/>
            </p:nvSpPr>
            <p:spPr bwMode="auto">
              <a:xfrm>
                <a:off x="4978" y="1649"/>
                <a:ext cx="20" cy="20"/>
              </a:xfrm>
              <a:custGeom>
                <a:avLst/>
                <a:gdLst>
                  <a:gd name="T0" fmla="*/ 3 w 20"/>
                  <a:gd name="T1" fmla="*/ 0 h 20"/>
                  <a:gd name="T2" fmla="*/ 6 w 20"/>
                  <a:gd name="T3" fmla="*/ 3 h 20"/>
                  <a:gd name="T4" fmla="*/ 7 w 20"/>
                  <a:gd name="T5" fmla="*/ 5 h 20"/>
                  <a:gd name="T6" fmla="*/ 10 w 20"/>
                  <a:gd name="T7" fmla="*/ 7 h 20"/>
                  <a:gd name="T8" fmla="*/ 11 w 20"/>
                  <a:gd name="T9" fmla="*/ 11 h 20"/>
                  <a:gd name="T10" fmla="*/ 13 w 20"/>
                  <a:gd name="T11" fmla="*/ 13 h 20"/>
                  <a:gd name="T12" fmla="*/ 15 w 20"/>
                  <a:gd name="T13" fmla="*/ 15 h 20"/>
                  <a:gd name="T14" fmla="*/ 16 w 20"/>
                  <a:gd name="T15" fmla="*/ 17 h 20"/>
                  <a:gd name="T16" fmla="*/ 19 w 20"/>
                  <a:gd name="T17" fmla="*/ 19 h 20"/>
                  <a:gd name="T18" fmla="*/ 1 w 20"/>
                  <a:gd name="T19" fmla="*/ 17 h 20"/>
                  <a:gd name="T20" fmla="*/ 0 w 20"/>
                  <a:gd name="T21" fmla="*/ 5 h 20"/>
                  <a:gd name="T22" fmla="*/ 3 w 20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20">
                    <a:moveTo>
                      <a:pt x="3" y="0"/>
                    </a:moveTo>
                    <a:lnTo>
                      <a:pt x="6" y="3"/>
                    </a:lnTo>
                    <a:lnTo>
                      <a:pt x="7" y="5"/>
                    </a:lnTo>
                    <a:lnTo>
                      <a:pt x="10" y="7"/>
                    </a:lnTo>
                    <a:lnTo>
                      <a:pt x="11" y="11"/>
                    </a:lnTo>
                    <a:lnTo>
                      <a:pt x="13" y="13"/>
                    </a:lnTo>
                    <a:lnTo>
                      <a:pt x="15" y="15"/>
                    </a:lnTo>
                    <a:lnTo>
                      <a:pt x="16" y="17"/>
                    </a:lnTo>
                    <a:lnTo>
                      <a:pt x="19" y="19"/>
                    </a:lnTo>
                    <a:lnTo>
                      <a:pt x="1" y="17"/>
                    </a:lnTo>
                    <a:lnTo>
                      <a:pt x="0" y="5"/>
                    </a:lnTo>
                    <a:lnTo>
                      <a:pt x="3" y="0"/>
                    </a:lnTo>
                  </a:path>
                </a:pathLst>
              </a:custGeom>
              <a:solidFill>
                <a:srgbClr val="7F7F7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Freeform 10"/>
              <p:cNvSpPr>
                <a:spLocks/>
              </p:cNvSpPr>
              <p:nvPr/>
            </p:nvSpPr>
            <p:spPr bwMode="auto">
              <a:xfrm>
                <a:off x="4449" y="1592"/>
                <a:ext cx="24" cy="26"/>
              </a:xfrm>
              <a:custGeom>
                <a:avLst/>
                <a:gdLst>
                  <a:gd name="T0" fmla="*/ 5 w 24"/>
                  <a:gd name="T1" fmla="*/ 0 h 26"/>
                  <a:gd name="T2" fmla="*/ 0 w 24"/>
                  <a:gd name="T3" fmla="*/ 23 h 26"/>
                  <a:gd name="T4" fmla="*/ 21 w 24"/>
                  <a:gd name="T5" fmla="*/ 25 h 26"/>
                  <a:gd name="T6" fmla="*/ 23 w 24"/>
                  <a:gd name="T7" fmla="*/ 14 h 26"/>
                  <a:gd name="T8" fmla="*/ 11 w 24"/>
                  <a:gd name="T9" fmla="*/ 7 h 26"/>
                  <a:gd name="T10" fmla="*/ 5 w 24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6">
                    <a:moveTo>
                      <a:pt x="5" y="0"/>
                    </a:moveTo>
                    <a:lnTo>
                      <a:pt x="0" y="23"/>
                    </a:lnTo>
                    <a:lnTo>
                      <a:pt x="21" y="25"/>
                    </a:lnTo>
                    <a:lnTo>
                      <a:pt x="23" y="14"/>
                    </a:lnTo>
                    <a:lnTo>
                      <a:pt x="11" y="7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4C4C4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4593" y="1129"/>
                <a:ext cx="219" cy="716"/>
              </a:xfrm>
              <a:custGeom>
                <a:avLst/>
                <a:gdLst>
                  <a:gd name="T0" fmla="*/ 218 w 219"/>
                  <a:gd name="T1" fmla="*/ 600 h 716"/>
                  <a:gd name="T2" fmla="*/ 201 w 219"/>
                  <a:gd name="T3" fmla="*/ 415 h 716"/>
                  <a:gd name="T4" fmla="*/ 208 w 219"/>
                  <a:gd name="T5" fmla="*/ 408 h 716"/>
                  <a:gd name="T6" fmla="*/ 211 w 219"/>
                  <a:gd name="T7" fmla="*/ 401 h 716"/>
                  <a:gd name="T8" fmla="*/ 208 w 219"/>
                  <a:gd name="T9" fmla="*/ 379 h 716"/>
                  <a:gd name="T10" fmla="*/ 209 w 219"/>
                  <a:gd name="T11" fmla="*/ 296 h 716"/>
                  <a:gd name="T12" fmla="*/ 206 w 219"/>
                  <a:gd name="T13" fmla="*/ 235 h 716"/>
                  <a:gd name="T14" fmla="*/ 195 w 219"/>
                  <a:gd name="T15" fmla="*/ 166 h 716"/>
                  <a:gd name="T16" fmla="*/ 173 w 219"/>
                  <a:gd name="T17" fmla="*/ 137 h 716"/>
                  <a:gd name="T18" fmla="*/ 142 w 219"/>
                  <a:gd name="T19" fmla="*/ 114 h 716"/>
                  <a:gd name="T20" fmla="*/ 125 w 219"/>
                  <a:gd name="T21" fmla="*/ 104 h 716"/>
                  <a:gd name="T22" fmla="*/ 138 w 219"/>
                  <a:gd name="T23" fmla="*/ 64 h 716"/>
                  <a:gd name="T24" fmla="*/ 139 w 219"/>
                  <a:gd name="T25" fmla="*/ 49 h 716"/>
                  <a:gd name="T26" fmla="*/ 137 w 219"/>
                  <a:gd name="T27" fmla="*/ 28 h 716"/>
                  <a:gd name="T28" fmla="*/ 127 w 219"/>
                  <a:gd name="T29" fmla="*/ 12 h 716"/>
                  <a:gd name="T30" fmla="*/ 121 w 219"/>
                  <a:gd name="T31" fmla="*/ 2 h 716"/>
                  <a:gd name="T32" fmla="*/ 99 w 219"/>
                  <a:gd name="T33" fmla="*/ 0 h 716"/>
                  <a:gd name="T34" fmla="*/ 76 w 219"/>
                  <a:gd name="T35" fmla="*/ 1 h 716"/>
                  <a:gd name="T36" fmla="*/ 70 w 219"/>
                  <a:gd name="T37" fmla="*/ 7 h 716"/>
                  <a:gd name="T38" fmla="*/ 59 w 219"/>
                  <a:gd name="T39" fmla="*/ 21 h 716"/>
                  <a:gd name="T40" fmla="*/ 56 w 219"/>
                  <a:gd name="T41" fmla="*/ 42 h 716"/>
                  <a:gd name="T42" fmla="*/ 60 w 219"/>
                  <a:gd name="T43" fmla="*/ 58 h 716"/>
                  <a:gd name="T44" fmla="*/ 76 w 219"/>
                  <a:gd name="T45" fmla="*/ 104 h 716"/>
                  <a:gd name="T46" fmla="*/ 58 w 219"/>
                  <a:gd name="T47" fmla="*/ 116 h 716"/>
                  <a:gd name="T48" fmla="*/ 26 w 219"/>
                  <a:gd name="T49" fmla="*/ 138 h 716"/>
                  <a:gd name="T50" fmla="*/ 16 w 219"/>
                  <a:gd name="T51" fmla="*/ 156 h 716"/>
                  <a:gd name="T52" fmla="*/ 9 w 219"/>
                  <a:gd name="T53" fmla="*/ 210 h 716"/>
                  <a:gd name="T54" fmla="*/ 2 w 219"/>
                  <a:gd name="T55" fmla="*/ 268 h 716"/>
                  <a:gd name="T56" fmla="*/ 1 w 219"/>
                  <a:gd name="T57" fmla="*/ 298 h 716"/>
                  <a:gd name="T58" fmla="*/ 0 w 219"/>
                  <a:gd name="T59" fmla="*/ 354 h 716"/>
                  <a:gd name="T60" fmla="*/ 3 w 219"/>
                  <a:gd name="T61" fmla="*/ 401 h 716"/>
                  <a:gd name="T62" fmla="*/ 12 w 219"/>
                  <a:gd name="T63" fmla="*/ 411 h 716"/>
                  <a:gd name="T64" fmla="*/ 23 w 219"/>
                  <a:gd name="T65" fmla="*/ 412 h 716"/>
                  <a:gd name="T66" fmla="*/ 14 w 219"/>
                  <a:gd name="T67" fmla="*/ 394 h 716"/>
                  <a:gd name="T68" fmla="*/ 63 w 219"/>
                  <a:gd name="T69" fmla="*/ 666 h 716"/>
                  <a:gd name="T70" fmla="*/ 70 w 219"/>
                  <a:gd name="T71" fmla="*/ 712 h 716"/>
                  <a:gd name="T72" fmla="*/ 106 w 219"/>
                  <a:gd name="T73" fmla="*/ 693 h 716"/>
                  <a:gd name="T74" fmla="*/ 128 w 219"/>
                  <a:gd name="T75" fmla="*/ 706 h 716"/>
                  <a:gd name="T76" fmla="*/ 147 w 219"/>
                  <a:gd name="T77" fmla="*/ 715 h 716"/>
                  <a:gd name="T78" fmla="*/ 161 w 219"/>
                  <a:gd name="T79" fmla="*/ 715 h 716"/>
                  <a:gd name="T80" fmla="*/ 173 w 219"/>
                  <a:gd name="T81" fmla="*/ 711 h 716"/>
                  <a:gd name="T82" fmla="*/ 168 w 219"/>
                  <a:gd name="T83" fmla="*/ 684 h 716"/>
                  <a:gd name="T84" fmla="*/ 177 w 219"/>
                  <a:gd name="T85" fmla="*/ 391 h 716"/>
                  <a:gd name="T86" fmla="*/ 184 w 219"/>
                  <a:gd name="T87" fmla="*/ 407 h 716"/>
                  <a:gd name="T88" fmla="*/ 184 w 219"/>
                  <a:gd name="T89" fmla="*/ 408 h 716"/>
                  <a:gd name="T90" fmla="*/ 188 w 219"/>
                  <a:gd name="T91" fmla="*/ 411 h 716"/>
                  <a:gd name="T92" fmla="*/ 190 w 219"/>
                  <a:gd name="T93" fmla="*/ 428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9" h="716">
                    <a:moveTo>
                      <a:pt x="174" y="428"/>
                    </a:moveTo>
                    <a:lnTo>
                      <a:pt x="174" y="600"/>
                    </a:lnTo>
                    <a:lnTo>
                      <a:pt x="218" y="600"/>
                    </a:lnTo>
                    <a:lnTo>
                      <a:pt x="218" y="428"/>
                    </a:lnTo>
                    <a:lnTo>
                      <a:pt x="201" y="428"/>
                    </a:lnTo>
                    <a:lnTo>
                      <a:pt x="201" y="415"/>
                    </a:lnTo>
                    <a:lnTo>
                      <a:pt x="204" y="413"/>
                    </a:lnTo>
                    <a:lnTo>
                      <a:pt x="205" y="411"/>
                    </a:lnTo>
                    <a:lnTo>
                      <a:pt x="208" y="408"/>
                    </a:lnTo>
                    <a:lnTo>
                      <a:pt x="209" y="405"/>
                    </a:lnTo>
                    <a:lnTo>
                      <a:pt x="210" y="403"/>
                    </a:lnTo>
                    <a:lnTo>
                      <a:pt x="211" y="401"/>
                    </a:lnTo>
                    <a:lnTo>
                      <a:pt x="211" y="400"/>
                    </a:lnTo>
                    <a:lnTo>
                      <a:pt x="211" y="399"/>
                    </a:lnTo>
                    <a:lnTo>
                      <a:pt x="208" y="379"/>
                    </a:lnTo>
                    <a:lnTo>
                      <a:pt x="208" y="379"/>
                    </a:lnTo>
                    <a:lnTo>
                      <a:pt x="209" y="302"/>
                    </a:lnTo>
                    <a:lnTo>
                      <a:pt x="209" y="296"/>
                    </a:lnTo>
                    <a:lnTo>
                      <a:pt x="209" y="281"/>
                    </a:lnTo>
                    <a:lnTo>
                      <a:pt x="208" y="260"/>
                    </a:lnTo>
                    <a:lnTo>
                      <a:pt x="206" y="235"/>
                    </a:lnTo>
                    <a:lnTo>
                      <a:pt x="204" y="210"/>
                    </a:lnTo>
                    <a:lnTo>
                      <a:pt x="200" y="185"/>
                    </a:lnTo>
                    <a:lnTo>
                      <a:pt x="195" y="166"/>
                    </a:lnTo>
                    <a:lnTo>
                      <a:pt x="190" y="153"/>
                    </a:lnTo>
                    <a:lnTo>
                      <a:pt x="183" y="146"/>
                    </a:lnTo>
                    <a:lnTo>
                      <a:pt x="173" y="137"/>
                    </a:lnTo>
                    <a:lnTo>
                      <a:pt x="163" y="128"/>
                    </a:lnTo>
                    <a:lnTo>
                      <a:pt x="152" y="121"/>
                    </a:lnTo>
                    <a:lnTo>
                      <a:pt x="142" y="114"/>
                    </a:lnTo>
                    <a:lnTo>
                      <a:pt x="133" y="109"/>
                    </a:lnTo>
                    <a:lnTo>
                      <a:pt x="127" y="105"/>
                    </a:lnTo>
                    <a:lnTo>
                      <a:pt x="125" y="104"/>
                    </a:lnTo>
                    <a:lnTo>
                      <a:pt x="127" y="86"/>
                    </a:lnTo>
                    <a:lnTo>
                      <a:pt x="137" y="65"/>
                    </a:lnTo>
                    <a:lnTo>
                      <a:pt x="138" y="64"/>
                    </a:lnTo>
                    <a:lnTo>
                      <a:pt x="138" y="60"/>
                    </a:lnTo>
                    <a:lnTo>
                      <a:pt x="139" y="55"/>
                    </a:lnTo>
                    <a:lnTo>
                      <a:pt x="139" y="49"/>
                    </a:lnTo>
                    <a:lnTo>
                      <a:pt x="139" y="42"/>
                    </a:lnTo>
                    <a:lnTo>
                      <a:pt x="139" y="34"/>
                    </a:lnTo>
                    <a:lnTo>
                      <a:pt x="137" y="28"/>
                    </a:lnTo>
                    <a:lnTo>
                      <a:pt x="133" y="22"/>
                    </a:lnTo>
                    <a:lnTo>
                      <a:pt x="130" y="16"/>
                    </a:lnTo>
                    <a:lnTo>
                      <a:pt x="127" y="12"/>
                    </a:lnTo>
                    <a:lnTo>
                      <a:pt x="125" y="8"/>
                    </a:lnTo>
                    <a:lnTo>
                      <a:pt x="123" y="4"/>
                    </a:lnTo>
                    <a:lnTo>
                      <a:pt x="121" y="2"/>
                    </a:lnTo>
                    <a:lnTo>
                      <a:pt x="116" y="1"/>
                    </a:lnTo>
                    <a:lnTo>
                      <a:pt x="109" y="0"/>
                    </a:lnTo>
                    <a:lnTo>
                      <a:pt x="99" y="0"/>
                    </a:lnTo>
                    <a:lnTo>
                      <a:pt x="87" y="0"/>
                    </a:lnTo>
                    <a:lnTo>
                      <a:pt x="80" y="0"/>
                    </a:lnTo>
                    <a:lnTo>
                      <a:pt x="76" y="1"/>
                    </a:lnTo>
                    <a:lnTo>
                      <a:pt x="74" y="3"/>
                    </a:lnTo>
                    <a:lnTo>
                      <a:pt x="73" y="4"/>
                    </a:lnTo>
                    <a:lnTo>
                      <a:pt x="70" y="7"/>
                    </a:lnTo>
                    <a:lnTo>
                      <a:pt x="68" y="11"/>
                    </a:lnTo>
                    <a:lnTo>
                      <a:pt x="63" y="16"/>
                    </a:lnTo>
                    <a:lnTo>
                      <a:pt x="59" y="21"/>
                    </a:lnTo>
                    <a:lnTo>
                      <a:pt x="56" y="27"/>
                    </a:lnTo>
                    <a:lnTo>
                      <a:pt x="56" y="34"/>
                    </a:lnTo>
                    <a:lnTo>
                      <a:pt x="56" y="42"/>
                    </a:lnTo>
                    <a:lnTo>
                      <a:pt x="58" y="48"/>
                    </a:lnTo>
                    <a:lnTo>
                      <a:pt x="59" y="54"/>
                    </a:lnTo>
                    <a:lnTo>
                      <a:pt x="60" y="58"/>
                    </a:lnTo>
                    <a:lnTo>
                      <a:pt x="60" y="60"/>
                    </a:lnTo>
                    <a:lnTo>
                      <a:pt x="61" y="90"/>
                    </a:lnTo>
                    <a:lnTo>
                      <a:pt x="76" y="104"/>
                    </a:lnTo>
                    <a:lnTo>
                      <a:pt x="74" y="106"/>
                    </a:lnTo>
                    <a:lnTo>
                      <a:pt x="68" y="110"/>
                    </a:lnTo>
                    <a:lnTo>
                      <a:pt x="58" y="116"/>
                    </a:lnTo>
                    <a:lnTo>
                      <a:pt x="47" y="123"/>
                    </a:lnTo>
                    <a:lnTo>
                      <a:pt x="35" y="131"/>
                    </a:lnTo>
                    <a:lnTo>
                      <a:pt x="26" y="138"/>
                    </a:lnTo>
                    <a:lnTo>
                      <a:pt x="18" y="144"/>
                    </a:lnTo>
                    <a:lnTo>
                      <a:pt x="16" y="148"/>
                    </a:lnTo>
                    <a:lnTo>
                      <a:pt x="16" y="156"/>
                    </a:lnTo>
                    <a:lnTo>
                      <a:pt x="13" y="171"/>
                    </a:lnTo>
                    <a:lnTo>
                      <a:pt x="12" y="189"/>
                    </a:lnTo>
                    <a:lnTo>
                      <a:pt x="9" y="210"/>
                    </a:lnTo>
                    <a:lnTo>
                      <a:pt x="6" y="232"/>
                    </a:lnTo>
                    <a:lnTo>
                      <a:pt x="4" y="252"/>
                    </a:lnTo>
                    <a:lnTo>
                      <a:pt x="2" y="268"/>
                    </a:lnTo>
                    <a:lnTo>
                      <a:pt x="2" y="278"/>
                    </a:lnTo>
                    <a:lnTo>
                      <a:pt x="2" y="286"/>
                    </a:lnTo>
                    <a:lnTo>
                      <a:pt x="1" y="298"/>
                    </a:lnTo>
                    <a:lnTo>
                      <a:pt x="0" y="314"/>
                    </a:lnTo>
                    <a:lnTo>
                      <a:pt x="0" y="334"/>
                    </a:lnTo>
                    <a:lnTo>
                      <a:pt x="0" y="354"/>
                    </a:lnTo>
                    <a:lnTo>
                      <a:pt x="0" y="372"/>
                    </a:lnTo>
                    <a:lnTo>
                      <a:pt x="1" y="389"/>
                    </a:lnTo>
                    <a:lnTo>
                      <a:pt x="3" y="401"/>
                    </a:lnTo>
                    <a:lnTo>
                      <a:pt x="4" y="406"/>
                    </a:lnTo>
                    <a:lnTo>
                      <a:pt x="8" y="408"/>
                    </a:lnTo>
                    <a:lnTo>
                      <a:pt x="12" y="411"/>
                    </a:lnTo>
                    <a:lnTo>
                      <a:pt x="16" y="412"/>
                    </a:lnTo>
                    <a:lnTo>
                      <a:pt x="19" y="412"/>
                    </a:lnTo>
                    <a:lnTo>
                      <a:pt x="23" y="412"/>
                    </a:lnTo>
                    <a:lnTo>
                      <a:pt x="26" y="411"/>
                    </a:lnTo>
                    <a:lnTo>
                      <a:pt x="26" y="411"/>
                    </a:lnTo>
                    <a:lnTo>
                      <a:pt x="14" y="394"/>
                    </a:lnTo>
                    <a:lnTo>
                      <a:pt x="34" y="262"/>
                    </a:lnTo>
                    <a:lnTo>
                      <a:pt x="33" y="402"/>
                    </a:lnTo>
                    <a:lnTo>
                      <a:pt x="63" y="666"/>
                    </a:lnTo>
                    <a:lnTo>
                      <a:pt x="39" y="696"/>
                    </a:lnTo>
                    <a:lnTo>
                      <a:pt x="34" y="715"/>
                    </a:lnTo>
                    <a:lnTo>
                      <a:pt x="70" y="712"/>
                    </a:lnTo>
                    <a:lnTo>
                      <a:pt x="101" y="690"/>
                    </a:lnTo>
                    <a:lnTo>
                      <a:pt x="102" y="691"/>
                    </a:lnTo>
                    <a:lnTo>
                      <a:pt x="106" y="693"/>
                    </a:lnTo>
                    <a:lnTo>
                      <a:pt x="112" y="697"/>
                    </a:lnTo>
                    <a:lnTo>
                      <a:pt x="120" y="701"/>
                    </a:lnTo>
                    <a:lnTo>
                      <a:pt x="128" y="706"/>
                    </a:lnTo>
                    <a:lnTo>
                      <a:pt x="136" y="710"/>
                    </a:lnTo>
                    <a:lnTo>
                      <a:pt x="142" y="712"/>
                    </a:lnTo>
                    <a:lnTo>
                      <a:pt x="147" y="715"/>
                    </a:lnTo>
                    <a:lnTo>
                      <a:pt x="152" y="715"/>
                    </a:lnTo>
                    <a:lnTo>
                      <a:pt x="156" y="715"/>
                    </a:lnTo>
                    <a:lnTo>
                      <a:pt x="161" y="715"/>
                    </a:lnTo>
                    <a:lnTo>
                      <a:pt x="165" y="713"/>
                    </a:lnTo>
                    <a:lnTo>
                      <a:pt x="169" y="712"/>
                    </a:lnTo>
                    <a:lnTo>
                      <a:pt x="173" y="711"/>
                    </a:lnTo>
                    <a:lnTo>
                      <a:pt x="174" y="711"/>
                    </a:lnTo>
                    <a:lnTo>
                      <a:pt x="175" y="710"/>
                    </a:lnTo>
                    <a:lnTo>
                      <a:pt x="168" y="684"/>
                    </a:lnTo>
                    <a:lnTo>
                      <a:pt x="141" y="667"/>
                    </a:lnTo>
                    <a:lnTo>
                      <a:pt x="165" y="420"/>
                    </a:lnTo>
                    <a:lnTo>
                      <a:pt x="177" y="391"/>
                    </a:lnTo>
                    <a:lnTo>
                      <a:pt x="163" y="250"/>
                    </a:lnTo>
                    <a:lnTo>
                      <a:pt x="191" y="395"/>
                    </a:lnTo>
                    <a:lnTo>
                      <a:pt x="184" y="407"/>
                    </a:lnTo>
                    <a:lnTo>
                      <a:pt x="184" y="407"/>
                    </a:lnTo>
                    <a:lnTo>
                      <a:pt x="184" y="407"/>
                    </a:lnTo>
                    <a:lnTo>
                      <a:pt x="184" y="408"/>
                    </a:lnTo>
                    <a:lnTo>
                      <a:pt x="185" y="410"/>
                    </a:lnTo>
                    <a:lnTo>
                      <a:pt x="187" y="410"/>
                    </a:lnTo>
                    <a:lnTo>
                      <a:pt x="188" y="411"/>
                    </a:lnTo>
                    <a:lnTo>
                      <a:pt x="188" y="412"/>
                    </a:lnTo>
                    <a:lnTo>
                      <a:pt x="190" y="413"/>
                    </a:lnTo>
                    <a:lnTo>
                      <a:pt x="190" y="428"/>
                    </a:lnTo>
                    <a:lnTo>
                      <a:pt x="174" y="428"/>
                    </a:ln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4230" y="1177"/>
                <a:ext cx="216" cy="685"/>
              </a:xfrm>
              <a:custGeom>
                <a:avLst/>
                <a:gdLst>
                  <a:gd name="T0" fmla="*/ 118 w 216"/>
                  <a:gd name="T1" fmla="*/ 322 h 685"/>
                  <a:gd name="T2" fmla="*/ 116 w 216"/>
                  <a:gd name="T3" fmla="*/ 324 h 685"/>
                  <a:gd name="T4" fmla="*/ 120 w 216"/>
                  <a:gd name="T5" fmla="*/ 321 h 685"/>
                  <a:gd name="T6" fmla="*/ 120 w 216"/>
                  <a:gd name="T7" fmla="*/ 321 h 685"/>
                  <a:gd name="T8" fmla="*/ 197 w 216"/>
                  <a:gd name="T9" fmla="*/ 645 h 685"/>
                  <a:gd name="T10" fmla="*/ 164 w 216"/>
                  <a:gd name="T11" fmla="*/ 602 h 685"/>
                  <a:gd name="T12" fmla="*/ 171 w 216"/>
                  <a:gd name="T13" fmla="*/ 507 h 685"/>
                  <a:gd name="T14" fmla="*/ 176 w 216"/>
                  <a:gd name="T15" fmla="*/ 472 h 685"/>
                  <a:gd name="T16" fmla="*/ 186 w 216"/>
                  <a:gd name="T17" fmla="*/ 450 h 685"/>
                  <a:gd name="T18" fmla="*/ 173 w 216"/>
                  <a:gd name="T19" fmla="*/ 309 h 685"/>
                  <a:gd name="T20" fmla="*/ 185 w 216"/>
                  <a:gd name="T21" fmla="*/ 330 h 685"/>
                  <a:gd name="T22" fmla="*/ 193 w 216"/>
                  <a:gd name="T23" fmla="*/ 311 h 685"/>
                  <a:gd name="T24" fmla="*/ 181 w 216"/>
                  <a:gd name="T25" fmla="*/ 272 h 685"/>
                  <a:gd name="T26" fmla="*/ 187 w 216"/>
                  <a:gd name="T27" fmla="*/ 202 h 685"/>
                  <a:gd name="T28" fmla="*/ 159 w 216"/>
                  <a:gd name="T29" fmla="*/ 116 h 685"/>
                  <a:gd name="T30" fmla="*/ 137 w 216"/>
                  <a:gd name="T31" fmla="*/ 101 h 685"/>
                  <a:gd name="T32" fmla="*/ 147 w 216"/>
                  <a:gd name="T33" fmla="*/ 97 h 685"/>
                  <a:gd name="T34" fmla="*/ 152 w 216"/>
                  <a:gd name="T35" fmla="*/ 81 h 685"/>
                  <a:gd name="T36" fmla="*/ 142 w 216"/>
                  <a:gd name="T37" fmla="*/ 70 h 685"/>
                  <a:gd name="T38" fmla="*/ 139 w 216"/>
                  <a:gd name="T39" fmla="*/ 42 h 685"/>
                  <a:gd name="T40" fmla="*/ 142 w 216"/>
                  <a:gd name="T41" fmla="*/ 25 h 685"/>
                  <a:gd name="T42" fmla="*/ 131 w 216"/>
                  <a:gd name="T43" fmla="*/ 9 h 685"/>
                  <a:gd name="T44" fmla="*/ 116 w 216"/>
                  <a:gd name="T45" fmla="*/ 0 h 685"/>
                  <a:gd name="T46" fmla="*/ 82 w 216"/>
                  <a:gd name="T47" fmla="*/ 4 h 685"/>
                  <a:gd name="T48" fmla="*/ 60 w 216"/>
                  <a:gd name="T49" fmla="*/ 34 h 685"/>
                  <a:gd name="T50" fmla="*/ 47 w 216"/>
                  <a:gd name="T51" fmla="*/ 72 h 685"/>
                  <a:gd name="T52" fmla="*/ 34 w 216"/>
                  <a:gd name="T53" fmla="*/ 90 h 685"/>
                  <a:gd name="T54" fmla="*/ 45 w 216"/>
                  <a:gd name="T55" fmla="*/ 101 h 685"/>
                  <a:gd name="T56" fmla="*/ 41 w 216"/>
                  <a:gd name="T57" fmla="*/ 116 h 685"/>
                  <a:gd name="T58" fmla="*/ 8 w 216"/>
                  <a:gd name="T59" fmla="*/ 185 h 685"/>
                  <a:gd name="T60" fmla="*/ 1 w 216"/>
                  <a:gd name="T61" fmla="*/ 232 h 685"/>
                  <a:gd name="T62" fmla="*/ 19 w 216"/>
                  <a:gd name="T63" fmla="*/ 291 h 685"/>
                  <a:gd name="T64" fmla="*/ 21 w 216"/>
                  <a:gd name="T65" fmla="*/ 390 h 685"/>
                  <a:gd name="T66" fmla="*/ 18 w 216"/>
                  <a:gd name="T67" fmla="*/ 463 h 685"/>
                  <a:gd name="T68" fmla="*/ 42 w 216"/>
                  <a:gd name="T69" fmla="*/ 476 h 685"/>
                  <a:gd name="T70" fmla="*/ 50 w 216"/>
                  <a:gd name="T71" fmla="*/ 488 h 685"/>
                  <a:gd name="T72" fmla="*/ 59 w 216"/>
                  <a:gd name="T73" fmla="*/ 515 h 685"/>
                  <a:gd name="T74" fmla="*/ 57 w 216"/>
                  <a:gd name="T75" fmla="*/ 525 h 685"/>
                  <a:gd name="T76" fmla="*/ 55 w 216"/>
                  <a:gd name="T77" fmla="*/ 561 h 685"/>
                  <a:gd name="T78" fmla="*/ 68 w 216"/>
                  <a:gd name="T79" fmla="*/ 611 h 685"/>
                  <a:gd name="T80" fmla="*/ 63 w 216"/>
                  <a:gd name="T81" fmla="*/ 675 h 685"/>
                  <a:gd name="T82" fmla="*/ 82 w 216"/>
                  <a:gd name="T83" fmla="*/ 684 h 685"/>
                  <a:gd name="T84" fmla="*/ 94 w 216"/>
                  <a:gd name="T85" fmla="*/ 665 h 685"/>
                  <a:gd name="T86" fmla="*/ 86 w 216"/>
                  <a:gd name="T87" fmla="*/ 608 h 685"/>
                  <a:gd name="T88" fmla="*/ 123 w 216"/>
                  <a:gd name="T89" fmla="*/ 499 h 685"/>
                  <a:gd name="T90" fmla="*/ 125 w 216"/>
                  <a:gd name="T91" fmla="*/ 534 h 685"/>
                  <a:gd name="T92" fmla="*/ 136 w 216"/>
                  <a:gd name="T93" fmla="*/ 587 h 685"/>
                  <a:gd name="T94" fmla="*/ 137 w 216"/>
                  <a:gd name="T95" fmla="*/ 653 h 685"/>
                  <a:gd name="T96" fmla="*/ 156 w 216"/>
                  <a:gd name="T97" fmla="*/ 654 h 685"/>
                  <a:gd name="T98" fmla="*/ 181 w 216"/>
                  <a:gd name="T99" fmla="*/ 667 h 685"/>
                  <a:gd name="T100" fmla="*/ 208 w 216"/>
                  <a:gd name="T101" fmla="*/ 669 h 685"/>
                  <a:gd name="T102" fmla="*/ 116 w 216"/>
                  <a:gd name="T103" fmla="*/ 324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6" h="685">
                    <a:moveTo>
                      <a:pt x="116" y="324"/>
                    </a:moveTo>
                    <a:lnTo>
                      <a:pt x="118" y="322"/>
                    </a:lnTo>
                    <a:lnTo>
                      <a:pt x="118" y="322"/>
                    </a:lnTo>
                    <a:lnTo>
                      <a:pt x="118" y="322"/>
                    </a:lnTo>
                    <a:lnTo>
                      <a:pt x="118" y="322"/>
                    </a:lnTo>
                    <a:lnTo>
                      <a:pt x="118" y="322"/>
                    </a:lnTo>
                    <a:lnTo>
                      <a:pt x="118" y="322"/>
                    </a:lnTo>
                    <a:lnTo>
                      <a:pt x="118" y="322"/>
                    </a:lnTo>
                    <a:lnTo>
                      <a:pt x="118" y="324"/>
                    </a:lnTo>
                    <a:lnTo>
                      <a:pt x="116" y="324"/>
                    </a:lnTo>
                    <a:lnTo>
                      <a:pt x="120" y="321"/>
                    </a:lnTo>
                    <a:lnTo>
                      <a:pt x="121" y="321"/>
                    </a:lnTo>
                    <a:lnTo>
                      <a:pt x="120" y="321"/>
                    </a:lnTo>
                    <a:lnTo>
                      <a:pt x="120" y="321"/>
                    </a:lnTo>
                    <a:lnTo>
                      <a:pt x="120" y="321"/>
                    </a:lnTo>
                    <a:lnTo>
                      <a:pt x="120" y="321"/>
                    </a:lnTo>
                    <a:lnTo>
                      <a:pt x="120" y="321"/>
                    </a:lnTo>
                    <a:lnTo>
                      <a:pt x="120" y="321"/>
                    </a:lnTo>
                    <a:lnTo>
                      <a:pt x="120" y="321"/>
                    </a:lnTo>
                    <a:lnTo>
                      <a:pt x="120" y="321"/>
                    </a:lnTo>
                    <a:lnTo>
                      <a:pt x="116" y="324"/>
                    </a:lnTo>
                    <a:lnTo>
                      <a:pt x="212" y="655"/>
                    </a:lnTo>
                    <a:lnTo>
                      <a:pt x="211" y="654"/>
                    </a:lnTo>
                    <a:lnTo>
                      <a:pt x="205" y="650"/>
                    </a:lnTo>
                    <a:lnTo>
                      <a:pt x="197" y="645"/>
                    </a:lnTo>
                    <a:lnTo>
                      <a:pt x="188" y="638"/>
                    </a:lnTo>
                    <a:lnTo>
                      <a:pt x="178" y="630"/>
                    </a:lnTo>
                    <a:lnTo>
                      <a:pt x="171" y="620"/>
                    </a:lnTo>
                    <a:lnTo>
                      <a:pt x="165" y="612"/>
                    </a:lnTo>
                    <a:lnTo>
                      <a:pt x="164" y="602"/>
                    </a:lnTo>
                    <a:lnTo>
                      <a:pt x="164" y="589"/>
                    </a:lnTo>
                    <a:lnTo>
                      <a:pt x="165" y="571"/>
                    </a:lnTo>
                    <a:lnTo>
                      <a:pt x="167" y="550"/>
                    </a:lnTo>
                    <a:lnTo>
                      <a:pt x="169" y="528"/>
                    </a:lnTo>
                    <a:lnTo>
                      <a:pt x="171" y="507"/>
                    </a:lnTo>
                    <a:lnTo>
                      <a:pt x="172" y="489"/>
                    </a:lnTo>
                    <a:lnTo>
                      <a:pt x="173" y="477"/>
                    </a:lnTo>
                    <a:lnTo>
                      <a:pt x="175" y="473"/>
                    </a:lnTo>
                    <a:lnTo>
                      <a:pt x="175" y="473"/>
                    </a:lnTo>
                    <a:lnTo>
                      <a:pt x="176" y="472"/>
                    </a:lnTo>
                    <a:lnTo>
                      <a:pt x="177" y="471"/>
                    </a:lnTo>
                    <a:lnTo>
                      <a:pt x="180" y="468"/>
                    </a:lnTo>
                    <a:lnTo>
                      <a:pt x="182" y="463"/>
                    </a:lnTo>
                    <a:lnTo>
                      <a:pt x="185" y="457"/>
                    </a:lnTo>
                    <a:lnTo>
                      <a:pt x="186" y="450"/>
                    </a:lnTo>
                    <a:lnTo>
                      <a:pt x="187" y="439"/>
                    </a:lnTo>
                    <a:lnTo>
                      <a:pt x="172" y="306"/>
                    </a:lnTo>
                    <a:lnTo>
                      <a:pt x="172" y="304"/>
                    </a:lnTo>
                    <a:lnTo>
                      <a:pt x="173" y="306"/>
                    </a:lnTo>
                    <a:lnTo>
                      <a:pt x="173" y="309"/>
                    </a:lnTo>
                    <a:lnTo>
                      <a:pt x="176" y="314"/>
                    </a:lnTo>
                    <a:lnTo>
                      <a:pt x="177" y="320"/>
                    </a:lnTo>
                    <a:lnTo>
                      <a:pt x="180" y="325"/>
                    </a:lnTo>
                    <a:lnTo>
                      <a:pt x="182" y="329"/>
                    </a:lnTo>
                    <a:lnTo>
                      <a:pt x="185" y="330"/>
                    </a:lnTo>
                    <a:lnTo>
                      <a:pt x="187" y="327"/>
                    </a:lnTo>
                    <a:lnTo>
                      <a:pt x="188" y="324"/>
                    </a:lnTo>
                    <a:lnTo>
                      <a:pt x="191" y="320"/>
                    </a:lnTo>
                    <a:lnTo>
                      <a:pt x="192" y="316"/>
                    </a:lnTo>
                    <a:lnTo>
                      <a:pt x="193" y="311"/>
                    </a:lnTo>
                    <a:lnTo>
                      <a:pt x="193" y="305"/>
                    </a:lnTo>
                    <a:lnTo>
                      <a:pt x="193" y="299"/>
                    </a:lnTo>
                    <a:lnTo>
                      <a:pt x="191" y="291"/>
                    </a:lnTo>
                    <a:lnTo>
                      <a:pt x="187" y="284"/>
                    </a:lnTo>
                    <a:lnTo>
                      <a:pt x="181" y="272"/>
                    </a:lnTo>
                    <a:lnTo>
                      <a:pt x="181" y="262"/>
                    </a:lnTo>
                    <a:lnTo>
                      <a:pt x="183" y="252"/>
                    </a:lnTo>
                    <a:lnTo>
                      <a:pt x="186" y="241"/>
                    </a:lnTo>
                    <a:lnTo>
                      <a:pt x="188" y="225"/>
                    </a:lnTo>
                    <a:lnTo>
                      <a:pt x="187" y="202"/>
                    </a:lnTo>
                    <a:lnTo>
                      <a:pt x="183" y="174"/>
                    </a:lnTo>
                    <a:lnTo>
                      <a:pt x="172" y="133"/>
                    </a:lnTo>
                    <a:lnTo>
                      <a:pt x="170" y="127"/>
                    </a:lnTo>
                    <a:lnTo>
                      <a:pt x="165" y="121"/>
                    </a:lnTo>
                    <a:lnTo>
                      <a:pt x="159" y="116"/>
                    </a:lnTo>
                    <a:lnTo>
                      <a:pt x="152" y="111"/>
                    </a:lnTo>
                    <a:lnTo>
                      <a:pt x="147" y="106"/>
                    </a:lnTo>
                    <a:lnTo>
                      <a:pt x="142" y="103"/>
                    </a:lnTo>
                    <a:lnTo>
                      <a:pt x="139" y="101"/>
                    </a:lnTo>
                    <a:lnTo>
                      <a:pt x="137" y="101"/>
                    </a:lnTo>
                    <a:lnTo>
                      <a:pt x="139" y="101"/>
                    </a:lnTo>
                    <a:lnTo>
                      <a:pt x="140" y="101"/>
                    </a:lnTo>
                    <a:lnTo>
                      <a:pt x="142" y="100"/>
                    </a:lnTo>
                    <a:lnTo>
                      <a:pt x="145" y="100"/>
                    </a:lnTo>
                    <a:lnTo>
                      <a:pt x="147" y="97"/>
                    </a:lnTo>
                    <a:lnTo>
                      <a:pt x="149" y="96"/>
                    </a:lnTo>
                    <a:lnTo>
                      <a:pt x="151" y="92"/>
                    </a:lnTo>
                    <a:lnTo>
                      <a:pt x="152" y="89"/>
                    </a:lnTo>
                    <a:lnTo>
                      <a:pt x="152" y="84"/>
                    </a:lnTo>
                    <a:lnTo>
                      <a:pt x="152" y="81"/>
                    </a:lnTo>
                    <a:lnTo>
                      <a:pt x="151" y="79"/>
                    </a:lnTo>
                    <a:lnTo>
                      <a:pt x="150" y="77"/>
                    </a:lnTo>
                    <a:lnTo>
                      <a:pt x="147" y="75"/>
                    </a:lnTo>
                    <a:lnTo>
                      <a:pt x="145" y="74"/>
                    </a:lnTo>
                    <a:lnTo>
                      <a:pt x="142" y="70"/>
                    </a:lnTo>
                    <a:lnTo>
                      <a:pt x="140" y="66"/>
                    </a:lnTo>
                    <a:lnTo>
                      <a:pt x="137" y="61"/>
                    </a:lnTo>
                    <a:lnTo>
                      <a:pt x="137" y="55"/>
                    </a:lnTo>
                    <a:lnTo>
                      <a:pt x="137" y="48"/>
                    </a:lnTo>
                    <a:lnTo>
                      <a:pt x="139" y="42"/>
                    </a:lnTo>
                    <a:lnTo>
                      <a:pt x="140" y="35"/>
                    </a:lnTo>
                    <a:lnTo>
                      <a:pt x="141" y="30"/>
                    </a:lnTo>
                    <a:lnTo>
                      <a:pt x="142" y="28"/>
                    </a:lnTo>
                    <a:lnTo>
                      <a:pt x="144" y="27"/>
                    </a:lnTo>
                    <a:lnTo>
                      <a:pt x="142" y="25"/>
                    </a:lnTo>
                    <a:lnTo>
                      <a:pt x="141" y="23"/>
                    </a:lnTo>
                    <a:lnTo>
                      <a:pt x="139" y="21"/>
                    </a:lnTo>
                    <a:lnTo>
                      <a:pt x="136" y="17"/>
                    </a:lnTo>
                    <a:lnTo>
                      <a:pt x="134" y="13"/>
                    </a:lnTo>
                    <a:lnTo>
                      <a:pt x="131" y="9"/>
                    </a:lnTo>
                    <a:lnTo>
                      <a:pt x="129" y="6"/>
                    </a:lnTo>
                    <a:lnTo>
                      <a:pt x="129" y="3"/>
                    </a:lnTo>
                    <a:lnTo>
                      <a:pt x="128" y="1"/>
                    </a:lnTo>
                    <a:lnTo>
                      <a:pt x="123" y="0"/>
                    </a:lnTo>
                    <a:lnTo>
                      <a:pt x="116" y="0"/>
                    </a:lnTo>
                    <a:lnTo>
                      <a:pt x="109" y="0"/>
                    </a:lnTo>
                    <a:lnTo>
                      <a:pt x="101" y="1"/>
                    </a:lnTo>
                    <a:lnTo>
                      <a:pt x="93" y="2"/>
                    </a:lnTo>
                    <a:lnTo>
                      <a:pt x="86" y="3"/>
                    </a:lnTo>
                    <a:lnTo>
                      <a:pt x="82" y="4"/>
                    </a:lnTo>
                    <a:lnTo>
                      <a:pt x="77" y="7"/>
                    </a:lnTo>
                    <a:lnTo>
                      <a:pt x="73" y="12"/>
                    </a:lnTo>
                    <a:lnTo>
                      <a:pt x="68" y="18"/>
                    </a:lnTo>
                    <a:lnTo>
                      <a:pt x="64" y="25"/>
                    </a:lnTo>
                    <a:lnTo>
                      <a:pt x="60" y="34"/>
                    </a:lnTo>
                    <a:lnTo>
                      <a:pt x="57" y="43"/>
                    </a:lnTo>
                    <a:lnTo>
                      <a:pt x="54" y="51"/>
                    </a:lnTo>
                    <a:lnTo>
                      <a:pt x="52" y="59"/>
                    </a:lnTo>
                    <a:lnTo>
                      <a:pt x="49" y="66"/>
                    </a:lnTo>
                    <a:lnTo>
                      <a:pt x="47" y="72"/>
                    </a:lnTo>
                    <a:lnTo>
                      <a:pt x="44" y="77"/>
                    </a:lnTo>
                    <a:lnTo>
                      <a:pt x="41" y="82"/>
                    </a:lnTo>
                    <a:lnTo>
                      <a:pt x="38" y="85"/>
                    </a:lnTo>
                    <a:lnTo>
                      <a:pt x="36" y="87"/>
                    </a:lnTo>
                    <a:lnTo>
                      <a:pt x="34" y="90"/>
                    </a:lnTo>
                    <a:lnTo>
                      <a:pt x="34" y="90"/>
                    </a:lnTo>
                    <a:lnTo>
                      <a:pt x="41" y="97"/>
                    </a:lnTo>
                    <a:lnTo>
                      <a:pt x="42" y="97"/>
                    </a:lnTo>
                    <a:lnTo>
                      <a:pt x="43" y="98"/>
                    </a:lnTo>
                    <a:lnTo>
                      <a:pt x="45" y="101"/>
                    </a:lnTo>
                    <a:lnTo>
                      <a:pt x="47" y="103"/>
                    </a:lnTo>
                    <a:lnTo>
                      <a:pt x="48" y="106"/>
                    </a:lnTo>
                    <a:lnTo>
                      <a:pt x="48" y="108"/>
                    </a:lnTo>
                    <a:lnTo>
                      <a:pt x="45" y="112"/>
                    </a:lnTo>
                    <a:lnTo>
                      <a:pt x="41" y="116"/>
                    </a:lnTo>
                    <a:lnTo>
                      <a:pt x="34" y="122"/>
                    </a:lnTo>
                    <a:lnTo>
                      <a:pt x="28" y="134"/>
                    </a:lnTo>
                    <a:lnTo>
                      <a:pt x="21" y="150"/>
                    </a:lnTo>
                    <a:lnTo>
                      <a:pt x="14" y="168"/>
                    </a:lnTo>
                    <a:lnTo>
                      <a:pt x="8" y="185"/>
                    </a:lnTo>
                    <a:lnTo>
                      <a:pt x="3" y="201"/>
                    </a:lnTo>
                    <a:lnTo>
                      <a:pt x="0" y="212"/>
                    </a:lnTo>
                    <a:lnTo>
                      <a:pt x="0" y="218"/>
                    </a:lnTo>
                    <a:lnTo>
                      <a:pt x="0" y="223"/>
                    </a:lnTo>
                    <a:lnTo>
                      <a:pt x="1" y="232"/>
                    </a:lnTo>
                    <a:lnTo>
                      <a:pt x="2" y="244"/>
                    </a:lnTo>
                    <a:lnTo>
                      <a:pt x="6" y="258"/>
                    </a:lnTo>
                    <a:lnTo>
                      <a:pt x="9" y="272"/>
                    </a:lnTo>
                    <a:lnTo>
                      <a:pt x="14" y="283"/>
                    </a:lnTo>
                    <a:lnTo>
                      <a:pt x="19" y="291"/>
                    </a:lnTo>
                    <a:lnTo>
                      <a:pt x="27" y="295"/>
                    </a:lnTo>
                    <a:lnTo>
                      <a:pt x="24" y="311"/>
                    </a:lnTo>
                    <a:lnTo>
                      <a:pt x="23" y="335"/>
                    </a:lnTo>
                    <a:lnTo>
                      <a:pt x="22" y="362"/>
                    </a:lnTo>
                    <a:lnTo>
                      <a:pt x="21" y="390"/>
                    </a:lnTo>
                    <a:lnTo>
                      <a:pt x="19" y="418"/>
                    </a:lnTo>
                    <a:lnTo>
                      <a:pt x="18" y="440"/>
                    </a:lnTo>
                    <a:lnTo>
                      <a:pt x="17" y="456"/>
                    </a:lnTo>
                    <a:lnTo>
                      <a:pt x="17" y="462"/>
                    </a:lnTo>
                    <a:lnTo>
                      <a:pt x="18" y="463"/>
                    </a:lnTo>
                    <a:lnTo>
                      <a:pt x="22" y="466"/>
                    </a:lnTo>
                    <a:lnTo>
                      <a:pt x="27" y="468"/>
                    </a:lnTo>
                    <a:lnTo>
                      <a:pt x="32" y="472"/>
                    </a:lnTo>
                    <a:lnTo>
                      <a:pt x="37" y="474"/>
                    </a:lnTo>
                    <a:lnTo>
                      <a:pt x="42" y="476"/>
                    </a:lnTo>
                    <a:lnTo>
                      <a:pt x="45" y="476"/>
                    </a:lnTo>
                    <a:lnTo>
                      <a:pt x="47" y="473"/>
                    </a:lnTo>
                    <a:lnTo>
                      <a:pt x="47" y="476"/>
                    </a:lnTo>
                    <a:lnTo>
                      <a:pt x="48" y="481"/>
                    </a:lnTo>
                    <a:lnTo>
                      <a:pt x="50" y="488"/>
                    </a:lnTo>
                    <a:lnTo>
                      <a:pt x="53" y="495"/>
                    </a:lnTo>
                    <a:lnTo>
                      <a:pt x="55" y="503"/>
                    </a:lnTo>
                    <a:lnTo>
                      <a:pt x="57" y="509"/>
                    </a:lnTo>
                    <a:lnTo>
                      <a:pt x="59" y="513"/>
                    </a:lnTo>
                    <a:lnTo>
                      <a:pt x="59" y="515"/>
                    </a:lnTo>
                    <a:lnTo>
                      <a:pt x="59" y="515"/>
                    </a:lnTo>
                    <a:lnTo>
                      <a:pt x="59" y="517"/>
                    </a:lnTo>
                    <a:lnTo>
                      <a:pt x="58" y="519"/>
                    </a:lnTo>
                    <a:lnTo>
                      <a:pt x="57" y="521"/>
                    </a:lnTo>
                    <a:lnTo>
                      <a:pt x="57" y="525"/>
                    </a:lnTo>
                    <a:lnTo>
                      <a:pt x="55" y="530"/>
                    </a:lnTo>
                    <a:lnTo>
                      <a:pt x="54" y="535"/>
                    </a:lnTo>
                    <a:lnTo>
                      <a:pt x="54" y="542"/>
                    </a:lnTo>
                    <a:lnTo>
                      <a:pt x="54" y="550"/>
                    </a:lnTo>
                    <a:lnTo>
                      <a:pt x="55" y="561"/>
                    </a:lnTo>
                    <a:lnTo>
                      <a:pt x="58" y="572"/>
                    </a:lnTo>
                    <a:lnTo>
                      <a:pt x="60" y="585"/>
                    </a:lnTo>
                    <a:lnTo>
                      <a:pt x="63" y="596"/>
                    </a:lnTo>
                    <a:lnTo>
                      <a:pt x="65" y="604"/>
                    </a:lnTo>
                    <a:lnTo>
                      <a:pt x="68" y="611"/>
                    </a:lnTo>
                    <a:lnTo>
                      <a:pt x="68" y="613"/>
                    </a:lnTo>
                    <a:lnTo>
                      <a:pt x="58" y="636"/>
                    </a:lnTo>
                    <a:lnTo>
                      <a:pt x="62" y="672"/>
                    </a:lnTo>
                    <a:lnTo>
                      <a:pt x="62" y="674"/>
                    </a:lnTo>
                    <a:lnTo>
                      <a:pt x="63" y="675"/>
                    </a:lnTo>
                    <a:lnTo>
                      <a:pt x="67" y="677"/>
                    </a:lnTo>
                    <a:lnTo>
                      <a:pt x="69" y="680"/>
                    </a:lnTo>
                    <a:lnTo>
                      <a:pt x="73" y="682"/>
                    </a:lnTo>
                    <a:lnTo>
                      <a:pt x="77" y="684"/>
                    </a:lnTo>
                    <a:lnTo>
                      <a:pt x="82" y="684"/>
                    </a:lnTo>
                    <a:lnTo>
                      <a:pt x="85" y="682"/>
                    </a:lnTo>
                    <a:lnTo>
                      <a:pt x="88" y="679"/>
                    </a:lnTo>
                    <a:lnTo>
                      <a:pt x="90" y="675"/>
                    </a:lnTo>
                    <a:lnTo>
                      <a:pt x="93" y="670"/>
                    </a:lnTo>
                    <a:lnTo>
                      <a:pt x="94" y="665"/>
                    </a:lnTo>
                    <a:lnTo>
                      <a:pt x="95" y="661"/>
                    </a:lnTo>
                    <a:lnTo>
                      <a:pt x="95" y="658"/>
                    </a:lnTo>
                    <a:lnTo>
                      <a:pt x="95" y="655"/>
                    </a:lnTo>
                    <a:lnTo>
                      <a:pt x="95" y="655"/>
                    </a:lnTo>
                    <a:lnTo>
                      <a:pt x="86" y="608"/>
                    </a:lnTo>
                    <a:lnTo>
                      <a:pt x="101" y="513"/>
                    </a:lnTo>
                    <a:lnTo>
                      <a:pt x="105" y="494"/>
                    </a:lnTo>
                    <a:lnTo>
                      <a:pt x="123" y="494"/>
                    </a:lnTo>
                    <a:lnTo>
                      <a:pt x="123" y="495"/>
                    </a:lnTo>
                    <a:lnTo>
                      <a:pt x="123" y="499"/>
                    </a:lnTo>
                    <a:lnTo>
                      <a:pt x="124" y="503"/>
                    </a:lnTo>
                    <a:lnTo>
                      <a:pt x="124" y="509"/>
                    </a:lnTo>
                    <a:lnTo>
                      <a:pt x="124" y="517"/>
                    </a:lnTo>
                    <a:lnTo>
                      <a:pt x="125" y="525"/>
                    </a:lnTo>
                    <a:lnTo>
                      <a:pt x="125" y="534"/>
                    </a:lnTo>
                    <a:lnTo>
                      <a:pt x="126" y="542"/>
                    </a:lnTo>
                    <a:lnTo>
                      <a:pt x="129" y="552"/>
                    </a:lnTo>
                    <a:lnTo>
                      <a:pt x="131" y="565"/>
                    </a:lnTo>
                    <a:lnTo>
                      <a:pt x="134" y="576"/>
                    </a:lnTo>
                    <a:lnTo>
                      <a:pt x="136" y="587"/>
                    </a:lnTo>
                    <a:lnTo>
                      <a:pt x="137" y="597"/>
                    </a:lnTo>
                    <a:lnTo>
                      <a:pt x="140" y="604"/>
                    </a:lnTo>
                    <a:lnTo>
                      <a:pt x="141" y="609"/>
                    </a:lnTo>
                    <a:lnTo>
                      <a:pt x="141" y="611"/>
                    </a:lnTo>
                    <a:lnTo>
                      <a:pt x="137" y="653"/>
                    </a:lnTo>
                    <a:lnTo>
                      <a:pt x="150" y="656"/>
                    </a:lnTo>
                    <a:lnTo>
                      <a:pt x="150" y="651"/>
                    </a:lnTo>
                    <a:lnTo>
                      <a:pt x="151" y="651"/>
                    </a:lnTo>
                    <a:lnTo>
                      <a:pt x="154" y="653"/>
                    </a:lnTo>
                    <a:lnTo>
                      <a:pt x="156" y="654"/>
                    </a:lnTo>
                    <a:lnTo>
                      <a:pt x="161" y="656"/>
                    </a:lnTo>
                    <a:lnTo>
                      <a:pt x="165" y="659"/>
                    </a:lnTo>
                    <a:lnTo>
                      <a:pt x="171" y="661"/>
                    </a:lnTo>
                    <a:lnTo>
                      <a:pt x="176" y="665"/>
                    </a:lnTo>
                    <a:lnTo>
                      <a:pt x="181" y="667"/>
                    </a:lnTo>
                    <a:lnTo>
                      <a:pt x="187" y="670"/>
                    </a:lnTo>
                    <a:lnTo>
                      <a:pt x="193" y="670"/>
                    </a:lnTo>
                    <a:lnTo>
                      <a:pt x="198" y="670"/>
                    </a:lnTo>
                    <a:lnTo>
                      <a:pt x="203" y="670"/>
                    </a:lnTo>
                    <a:lnTo>
                      <a:pt x="208" y="669"/>
                    </a:lnTo>
                    <a:lnTo>
                      <a:pt x="211" y="669"/>
                    </a:lnTo>
                    <a:lnTo>
                      <a:pt x="213" y="667"/>
                    </a:lnTo>
                    <a:lnTo>
                      <a:pt x="215" y="667"/>
                    </a:lnTo>
                    <a:lnTo>
                      <a:pt x="212" y="655"/>
                    </a:lnTo>
                    <a:lnTo>
                      <a:pt x="116" y="324"/>
                    </a:lnTo>
                  </a:path>
                </a:pathLst>
              </a:custGeom>
              <a:solidFill>
                <a:srgbClr val="4C4C4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auto">
              <a:xfrm>
                <a:off x="4411" y="1164"/>
                <a:ext cx="225" cy="732"/>
              </a:xfrm>
              <a:custGeom>
                <a:avLst/>
                <a:gdLst>
                  <a:gd name="T0" fmla="*/ 181 w 225"/>
                  <a:gd name="T1" fmla="*/ 412 h 732"/>
                  <a:gd name="T2" fmla="*/ 202 w 225"/>
                  <a:gd name="T3" fmla="*/ 303 h 732"/>
                  <a:gd name="T4" fmla="*/ 222 w 225"/>
                  <a:gd name="T5" fmla="*/ 249 h 732"/>
                  <a:gd name="T6" fmla="*/ 217 w 225"/>
                  <a:gd name="T7" fmla="*/ 226 h 732"/>
                  <a:gd name="T8" fmla="*/ 209 w 225"/>
                  <a:gd name="T9" fmla="*/ 195 h 732"/>
                  <a:gd name="T10" fmla="*/ 197 w 225"/>
                  <a:gd name="T11" fmla="*/ 166 h 732"/>
                  <a:gd name="T12" fmla="*/ 184 w 225"/>
                  <a:gd name="T13" fmla="*/ 147 h 732"/>
                  <a:gd name="T14" fmla="*/ 164 w 225"/>
                  <a:gd name="T15" fmla="*/ 130 h 732"/>
                  <a:gd name="T16" fmla="*/ 143 w 225"/>
                  <a:gd name="T17" fmla="*/ 116 h 732"/>
                  <a:gd name="T18" fmla="*/ 128 w 225"/>
                  <a:gd name="T19" fmla="*/ 107 h 732"/>
                  <a:gd name="T20" fmla="*/ 134 w 225"/>
                  <a:gd name="T21" fmla="*/ 97 h 732"/>
                  <a:gd name="T22" fmla="*/ 135 w 225"/>
                  <a:gd name="T23" fmla="*/ 68 h 732"/>
                  <a:gd name="T24" fmla="*/ 138 w 225"/>
                  <a:gd name="T25" fmla="*/ 59 h 732"/>
                  <a:gd name="T26" fmla="*/ 140 w 225"/>
                  <a:gd name="T27" fmla="*/ 44 h 732"/>
                  <a:gd name="T28" fmla="*/ 138 w 225"/>
                  <a:gd name="T29" fmla="*/ 29 h 732"/>
                  <a:gd name="T30" fmla="*/ 130 w 225"/>
                  <a:gd name="T31" fmla="*/ 18 h 732"/>
                  <a:gd name="T32" fmla="*/ 128 w 225"/>
                  <a:gd name="T33" fmla="*/ 13 h 732"/>
                  <a:gd name="T34" fmla="*/ 126 w 225"/>
                  <a:gd name="T35" fmla="*/ 11 h 732"/>
                  <a:gd name="T36" fmla="*/ 120 w 225"/>
                  <a:gd name="T37" fmla="*/ 7 h 732"/>
                  <a:gd name="T38" fmla="*/ 103 w 225"/>
                  <a:gd name="T39" fmla="*/ 1 h 732"/>
                  <a:gd name="T40" fmla="*/ 88 w 225"/>
                  <a:gd name="T41" fmla="*/ 0 h 732"/>
                  <a:gd name="T42" fmla="*/ 78 w 225"/>
                  <a:gd name="T43" fmla="*/ 4 h 732"/>
                  <a:gd name="T44" fmla="*/ 69 w 225"/>
                  <a:gd name="T45" fmla="*/ 12 h 732"/>
                  <a:gd name="T46" fmla="*/ 59 w 225"/>
                  <a:gd name="T47" fmla="*/ 23 h 732"/>
                  <a:gd name="T48" fmla="*/ 57 w 225"/>
                  <a:gd name="T49" fmla="*/ 42 h 732"/>
                  <a:gd name="T50" fmla="*/ 59 w 225"/>
                  <a:gd name="T51" fmla="*/ 64 h 732"/>
                  <a:gd name="T52" fmla="*/ 62 w 225"/>
                  <a:gd name="T53" fmla="*/ 80 h 732"/>
                  <a:gd name="T54" fmla="*/ 75 w 225"/>
                  <a:gd name="T55" fmla="*/ 94 h 732"/>
                  <a:gd name="T56" fmla="*/ 74 w 225"/>
                  <a:gd name="T57" fmla="*/ 107 h 732"/>
                  <a:gd name="T58" fmla="*/ 58 w 225"/>
                  <a:gd name="T59" fmla="*/ 117 h 732"/>
                  <a:gd name="T60" fmla="*/ 36 w 225"/>
                  <a:gd name="T61" fmla="*/ 133 h 732"/>
                  <a:gd name="T62" fmla="*/ 19 w 225"/>
                  <a:gd name="T63" fmla="*/ 146 h 732"/>
                  <a:gd name="T64" fmla="*/ 16 w 225"/>
                  <a:gd name="T65" fmla="*/ 158 h 732"/>
                  <a:gd name="T66" fmla="*/ 12 w 225"/>
                  <a:gd name="T67" fmla="*/ 190 h 732"/>
                  <a:gd name="T68" fmla="*/ 7 w 225"/>
                  <a:gd name="T69" fmla="*/ 234 h 732"/>
                  <a:gd name="T70" fmla="*/ 3 w 225"/>
                  <a:gd name="T71" fmla="*/ 270 h 732"/>
                  <a:gd name="T72" fmla="*/ 2 w 225"/>
                  <a:gd name="T73" fmla="*/ 287 h 732"/>
                  <a:gd name="T74" fmla="*/ 1 w 225"/>
                  <a:gd name="T75" fmla="*/ 317 h 732"/>
                  <a:gd name="T76" fmla="*/ 0 w 225"/>
                  <a:gd name="T77" fmla="*/ 355 h 732"/>
                  <a:gd name="T78" fmla="*/ 1 w 225"/>
                  <a:gd name="T79" fmla="*/ 391 h 732"/>
                  <a:gd name="T80" fmla="*/ 6 w 225"/>
                  <a:gd name="T81" fmla="*/ 407 h 732"/>
                  <a:gd name="T82" fmla="*/ 12 w 225"/>
                  <a:gd name="T83" fmla="*/ 412 h 732"/>
                  <a:gd name="T84" fmla="*/ 21 w 225"/>
                  <a:gd name="T85" fmla="*/ 413 h 732"/>
                  <a:gd name="T86" fmla="*/ 26 w 225"/>
                  <a:gd name="T87" fmla="*/ 413 h 732"/>
                  <a:gd name="T88" fmla="*/ 24 w 225"/>
                  <a:gd name="T89" fmla="*/ 402 h 732"/>
                  <a:gd name="T90" fmla="*/ 33 w 225"/>
                  <a:gd name="T91" fmla="*/ 405 h 732"/>
                  <a:gd name="T92" fmla="*/ 31 w 225"/>
                  <a:gd name="T93" fmla="*/ 534 h 732"/>
                  <a:gd name="T94" fmla="*/ 26 w 225"/>
                  <a:gd name="T95" fmla="*/ 674 h 732"/>
                  <a:gd name="T96" fmla="*/ 58 w 225"/>
                  <a:gd name="T97" fmla="*/ 691 h 732"/>
                  <a:gd name="T98" fmla="*/ 103 w 225"/>
                  <a:gd name="T99" fmla="*/ 693 h 732"/>
                  <a:gd name="T100" fmla="*/ 109 w 225"/>
                  <a:gd name="T101" fmla="*/ 703 h 732"/>
                  <a:gd name="T102" fmla="*/ 119 w 225"/>
                  <a:gd name="T103" fmla="*/ 716 h 732"/>
                  <a:gd name="T104" fmla="*/ 129 w 225"/>
                  <a:gd name="T105" fmla="*/ 727 h 732"/>
                  <a:gd name="T106" fmla="*/ 138 w 225"/>
                  <a:gd name="T107" fmla="*/ 731 h 732"/>
                  <a:gd name="T108" fmla="*/ 148 w 225"/>
                  <a:gd name="T109" fmla="*/ 729 h 732"/>
                  <a:gd name="T110" fmla="*/ 155 w 225"/>
                  <a:gd name="T111" fmla="*/ 727 h 732"/>
                  <a:gd name="T112" fmla="*/ 161 w 225"/>
                  <a:gd name="T113" fmla="*/ 726 h 732"/>
                  <a:gd name="T114" fmla="*/ 154 w 225"/>
                  <a:gd name="T115" fmla="*/ 700 h 732"/>
                  <a:gd name="T116" fmla="*/ 169 w 225"/>
                  <a:gd name="T117" fmla="*/ 542 h 732"/>
                  <a:gd name="T118" fmla="*/ 177 w 225"/>
                  <a:gd name="T119" fmla="*/ 37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5" h="732">
                    <a:moveTo>
                      <a:pt x="177" y="379"/>
                    </a:moveTo>
                    <a:lnTo>
                      <a:pt x="181" y="412"/>
                    </a:lnTo>
                    <a:lnTo>
                      <a:pt x="210" y="371"/>
                    </a:lnTo>
                    <a:lnTo>
                      <a:pt x="202" y="303"/>
                    </a:lnTo>
                    <a:lnTo>
                      <a:pt x="224" y="251"/>
                    </a:lnTo>
                    <a:lnTo>
                      <a:pt x="222" y="249"/>
                    </a:lnTo>
                    <a:lnTo>
                      <a:pt x="220" y="240"/>
                    </a:lnTo>
                    <a:lnTo>
                      <a:pt x="217" y="226"/>
                    </a:lnTo>
                    <a:lnTo>
                      <a:pt x="214" y="211"/>
                    </a:lnTo>
                    <a:lnTo>
                      <a:pt x="209" y="195"/>
                    </a:lnTo>
                    <a:lnTo>
                      <a:pt x="204" y="179"/>
                    </a:lnTo>
                    <a:lnTo>
                      <a:pt x="197" y="166"/>
                    </a:lnTo>
                    <a:lnTo>
                      <a:pt x="191" y="156"/>
                    </a:lnTo>
                    <a:lnTo>
                      <a:pt x="184" y="147"/>
                    </a:lnTo>
                    <a:lnTo>
                      <a:pt x="174" y="138"/>
                    </a:lnTo>
                    <a:lnTo>
                      <a:pt x="164" y="130"/>
                    </a:lnTo>
                    <a:lnTo>
                      <a:pt x="153" y="122"/>
                    </a:lnTo>
                    <a:lnTo>
                      <a:pt x="143" y="116"/>
                    </a:lnTo>
                    <a:lnTo>
                      <a:pt x="134" y="111"/>
                    </a:lnTo>
                    <a:lnTo>
                      <a:pt x="128" y="107"/>
                    </a:lnTo>
                    <a:lnTo>
                      <a:pt x="126" y="106"/>
                    </a:lnTo>
                    <a:lnTo>
                      <a:pt x="134" y="97"/>
                    </a:lnTo>
                    <a:lnTo>
                      <a:pt x="135" y="70"/>
                    </a:lnTo>
                    <a:lnTo>
                      <a:pt x="135" y="68"/>
                    </a:lnTo>
                    <a:lnTo>
                      <a:pt x="136" y="64"/>
                    </a:lnTo>
                    <a:lnTo>
                      <a:pt x="138" y="59"/>
                    </a:lnTo>
                    <a:lnTo>
                      <a:pt x="139" y="52"/>
                    </a:lnTo>
                    <a:lnTo>
                      <a:pt x="140" y="44"/>
                    </a:lnTo>
                    <a:lnTo>
                      <a:pt x="139" y="37"/>
                    </a:lnTo>
                    <a:lnTo>
                      <a:pt x="138" y="29"/>
                    </a:lnTo>
                    <a:lnTo>
                      <a:pt x="134" y="23"/>
                    </a:lnTo>
                    <a:lnTo>
                      <a:pt x="130" y="18"/>
                    </a:lnTo>
                    <a:lnTo>
                      <a:pt x="129" y="14"/>
                    </a:lnTo>
                    <a:lnTo>
                      <a:pt x="128" y="13"/>
                    </a:lnTo>
                    <a:lnTo>
                      <a:pt x="128" y="12"/>
                    </a:lnTo>
                    <a:lnTo>
                      <a:pt x="126" y="11"/>
                    </a:lnTo>
                    <a:lnTo>
                      <a:pt x="125" y="9"/>
                    </a:lnTo>
                    <a:lnTo>
                      <a:pt x="120" y="7"/>
                    </a:lnTo>
                    <a:lnTo>
                      <a:pt x="114" y="4"/>
                    </a:lnTo>
                    <a:lnTo>
                      <a:pt x="103" y="1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2" y="1"/>
                    </a:lnTo>
                    <a:lnTo>
                      <a:pt x="78" y="4"/>
                    </a:lnTo>
                    <a:lnTo>
                      <a:pt x="73" y="8"/>
                    </a:lnTo>
                    <a:lnTo>
                      <a:pt x="69" y="12"/>
                    </a:lnTo>
                    <a:lnTo>
                      <a:pt x="63" y="17"/>
                    </a:lnTo>
                    <a:lnTo>
                      <a:pt x="59" y="23"/>
                    </a:lnTo>
                    <a:lnTo>
                      <a:pt x="57" y="32"/>
                    </a:lnTo>
                    <a:lnTo>
                      <a:pt x="57" y="42"/>
                    </a:lnTo>
                    <a:lnTo>
                      <a:pt x="58" y="54"/>
                    </a:lnTo>
                    <a:lnTo>
                      <a:pt x="59" y="64"/>
                    </a:lnTo>
                    <a:lnTo>
                      <a:pt x="60" y="74"/>
                    </a:lnTo>
                    <a:lnTo>
                      <a:pt x="62" y="80"/>
                    </a:lnTo>
                    <a:lnTo>
                      <a:pt x="62" y="83"/>
                    </a:lnTo>
                    <a:lnTo>
                      <a:pt x="75" y="94"/>
                    </a:lnTo>
                    <a:lnTo>
                      <a:pt x="77" y="106"/>
                    </a:lnTo>
                    <a:lnTo>
                      <a:pt x="74" y="107"/>
                    </a:lnTo>
                    <a:lnTo>
                      <a:pt x="68" y="112"/>
                    </a:lnTo>
                    <a:lnTo>
                      <a:pt x="58" y="117"/>
                    </a:lnTo>
                    <a:lnTo>
                      <a:pt x="47" y="125"/>
                    </a:lnTo>
                    <a:lnTo>
                      <a:pt x="36" y="133"/>
                    </a:lnTo>
                    <a:lnTo>
                      <a:pt x="26" y="140"/>
                    </a:lnTo>
                    <a:lnTo>
                      <a:pt x="19" y="146"/>
                    </a:lnTo>
                    <a:lnTo>
                      <a:pt x="17" y="151"/>
                    </a:lnTo>
                    <a:lnTo>
                      <a:pt x="16" y="158"/>
                    </a:lnTo>
                    <a:lnTo>
                      <a:pt x="14" y="172"/>
                    </a:lnTo>
                    <a:lnTo>
                      <a:pt x="12" y="190"/>
                    </a:lnTo>
                    <a:lnTo>
                      <a:pt x="9" y="211"/>
                    </a:lnTo>
                    <a:lnTo>
                      <a:pt x="7" y="234"/>
                    </a:lnTo>
                    <a:lnTo>
                      <a:pt x="4" y="253"/>
                    </a:lnTo>
                    <a:lnTo>
                      <a:pt x="3" y="270"/>
                    </a:lnTo>
                    <a:lnTo>
                      <a:pt x="2" y="280"/>
                    </a:lnTo>
                    <a:lnTo>
                      <a:pt x="2" y="287"/>
                    </a:lnTo>
                    <a:lnTo>
                      <a:pt x="1" y="299"/>
                    </a:lnTo>
                    <a:lnTo>
                      <a:pt x="1" y="317"/>
                    </a:lnTo>
                    <a:lnTo>
                      <a:pt x="0" y="335"/>
                    </a:lnTo>
                    <a:lnTo>
                      <a:pt x="0" y="355"/>
                    </a:lnTo>
                    <a:lnTo>
                      <a:pt x="0" y="374"/>
                    </a:lnTo>
                    <a:lnTo>
                      <a:pt x="1" y="391"/>
                    </a:lnTo>
                    <a:lnTo>
                      <a:pt x="3" y="403"/>
                    </a:lnTo>
                    <a:lnTo>
                      <a:pt x="6" y="407"/>
                    </a:lnTo>
                    <a:lnTo>
                      <a:pt x="8" y="411"/>
                    </a:lnTo>
                    <a:lnTo>
                      <a:pt x="12" y="412"/>
                    </a:lnTo>
                    <a:lnTo>
                      <a:pt x="16" y="413"/>
                    </a:lnTo>
                    <a:lnTo>
                      <a:pt x="21" y="413"/>
                    </a:lnTo>
                    <a:lnTo>
                      <a:pt x="23" y="413"/>
                    </a:lnTo>
                    <a:lnTo>
                      <a:pt x="26" y="413"/>
                    </a:lnTo>
                    <a:lnTo>
                      <a:pt x="27" y="413"/>
                    </a:lnTo>
                    <a:lnTo>
                      <a:pt x="24" y="402"/>
                    </a:lnTo>
                    <a:lnTo>
                      <a:pt x="14" y="395"/>
                    </a:lnTo>
                    <a:lnTo>
                      <a:pt x="33" y="405"/>
                    </a:lnTo>
                    <a:lnTo>
                      <a:pt x="28" y="503"/>
                    </a:lnTo>
                    <a:lnTo>
                      <a:pt x="31" y="534"/>
                    </a:lnTo>
                    <a:lnTo>
                      <a:pt x="58" y="646"/>
                    </a:lnTo>
                    <a:lnTo>
                      <a:pt x="26" y="674"/>
                    </a:lnTo>
                    <a:lnTo>
                      <a:pt x="21" y="692"/>
                    </a:lnTo>
                    <a:lnTo>
                      <a:pt x="58" y="691"/>
                    </a:lnTo>
                    <a:lnTo>
                      <a:pt x="102" y="692"/>
                    </a:lnTo>
                    <a:lnTo>
                      <a:pt x="103" y="693"/>
                    </a:lnTo>
                    <a:lnTo>
                      <a:pt x="105" y="697"/>
                    </a:lnTo>
                    <a:lnTo>
                      <a:pt x="109" y="703"/>
                    </a:lnTo>
                    <a:lnTo>
                      <a:pt x="113" y="709"/>
                    </a:lnTo>
                    <a:lnTo>
                      <a:pt x="119" y="716"/>
                    </a:lnTo>
                    <a:lnTo>
                      <a:pt x="124" y="722"/>
                    </a:lnTo>
                    <a:lnTo>
                      <a:pt x="129" y="727"/>
                    </a:lnTo>
                    <a:lnTo>
                      <a:pt x="133" y="729"/>
                    </a:lnTo>
                    <a:lnTo>
                      <a:pt x="138" y="731"/>
                    </a:lnTo>
                    <a:lnTo>
                      <a:pt x="143" y="729"/>
                    </a:lnTo>
                    <a:lnTo>
                      <a:pt x="148" y="729"/>
                    </a:lnTo>
                    <a:lnTo>
                      <a:pt x="151" y="728"/>
                    </a:lnTo>
                    <a:lnTo>
                      <a:pt x="155" y="727"/>
                    </a:lnTo>
                    <a:lnTo>
                      <a:pt x="159" y="727"/>
                    </a:lnTo>
                    <a:lnTo>
                      <a:pt x="161" y="726"/>
                    </a:lnTo>
                    <a:lnTo>
                      <a:pt x="161" y="726"/>
                    </a:lnTo>
                    <a:lnTo>
                      <a:pt x="154" y="700"/>
                    </a:lnTo>
                    <a:lnTo>
                      <a:pt x="143" y="670"/>
                    </a:lnTo>
                    <a:lnTo>
                      <a:pt x="169" y="542"/>
                    </a:lnTo>
                    <a:lnTo>
                      <a:pt x="174" y="422"/>
                    </a:lnTo>
                    <a:lnTo>
                      <a:pt x="177" y="379"/>
                    </a:lnTo>
                  </a:path>
                </a:pathLst>
              </a:custGeom>
              <a:solidFill>
                <a:srgbClr val="9966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Freeform 14"/>
              <p:cNvSpPr>
                <a:spLocks/>
              </p:cNvSpPr>
              <p:nvPr/>
            </p:nvSpPr>
            <p:spPr bwMode="auto">
              <a:xfrm>
                <a:off x="4602" y="1127"/>
                <a:ext cx="220" cy="717"/>
              </a:xfrm>
              <a:custGeom>
                <a:avLst/>
                <a:gdLst>
                  <a:gd name="T0" fmla="*/ 219 w 220"/>
                  <a:gd name="T1" fmla="*/ 600 h 717"/>
                  <a:gd name="T2" fmla="*/ 202 w 220"/>
                  <a:gd name="T3" fmla="*/ 416 h 717"/>
                  <a:gd name="T4" fmla="*/ 207 w 220"/>
                  <a:gd name="T5" fmla="*/ 408 h 717"/>
                  <a:gd name="T6" fmla="*/ 211 w 220"/>
                  <a:gd name="T7" fmla="*/ 402 h 717"/>
                  <a:gd name="T8" fmla="*/ 207 w 220"/>
                  <a:gd name="T9" fmla="*/ 380 h 717"/>
                  <a:gd name="T10" fmla="*/ 209 w 220"/>
                  <a:gd name="T11" fmla="*/ 297 h 717"/>
                  <a:gd name="T12" fmla="*/ 206 w 220"/>
                  <a:gd name="T13" fmla="*/ 236 h 717"/>
                  <a:gd name="T14" fmla="*/ 196 w 220"/>
                  <a:gd name="T15" fmla="*/ 167 h 717"/>
                  <a:gd name="T16" fmla="*/ 174 w 220"/>
                  <a:gd name="T17" fmla="*/ 137 h 717"/>
                  <a:gd name="T18" fmla="*/ 142 w 220"/>
                  <a:gd name="T19" fmla="*/ 115 h 717"/>
                  <a:gd name="T20" fmla="*/ 126 w 220"/>
                  <a:gd name="T21" fmla="*/ 105 h 717"/>
                  <a:gd name="T22" fmla="*/ 138 w 220"/>
                  <a:gd name="T23" fmla="*/ 64 h 717"/>
                  <a:gd name="T24" fmla="*/ 141 w 220"/>
                  <a:gd name="T25" fmla="*/ 49 h 717"/>
                  <a:gd name="T26" fmla="*/ 137 w 220"/>
                  <a:gd name="T27" fmla="*/ 28 h 717"/>
                  <a:gd name="T28" fmla="*/ 127 w 220"/>
                  <a:gd name="T29" fmla="*/ 12 h 717"/>
                  <a:gd name="T30" fmla="*/ 121 w 220"/>
                  <a:gd name="T31" fmla="*/ 3 h 717"/>
                  <a:gd name="T32" fmla="*/ 98 w 220"/>
                  <a:gd name="T33" fmla="*/ 0 h 717"/>
                  <a:gd name="T34" fmla="*/ 76 w 220"/>
                  <a:gd name="T35" fmla="*/ 2 h 717"/>
                  <a:gd name="T36" fmla="*/ 71 w 220"/>
                  <a:gd name="T37" fmla="*/ 8 h 717"/>
                  <a:gd name="T38" fmla="*/ 59 w 220"/>
                  <a:gd name="T39" fmla="*/ 21 h 717"/>
                  <a:gd name="T40" fmla="*/ 56 w 220"/>
                  <a:gd name="T41" fmla="*/ 42 h 717"/>
                  <a:gd name="T42" fmla="*/ 60 w 220"/>
                  <a:gd name="T43" fmla="*/ 59 h 717"/>
                  <a:gd name="T44" fmla="*/ 76 w 220"/>
                  <a:gd name="T45" fmla="*/ 105 h 717"/>
                  <a:gd name="T46" fmla="*/ 58 w 220"/>
                  <a:gd name="T47" fmla="*/ 117 h 717"/>
                  <a:gd name="T48" fmla="*/ 25 w 220"/>
                  <a:gd name="T49" fmla="*/ 139 h 717"/>
                  <a:gd name="T50" fmla="*/ 16 w 220"/>
                  <a:gd name="T51" fmla="*/ 157 h 717"/>
                  <a:gd name="T52" fmla="*/ 9 w 220"/>
                  <a:gd name="T53" fmla="*/ 211 h 717"/>
                  <a:gd name="T54" fmla="*/ 3 w 220"/>
                  <a:gd name="T55" fmla="*/ 268 h 717"/>
                  <a:gd name="T56" fmla="*/ 1 w 220"/>
                  <a:gd name="T57" fmla="*/ 298 h 717"/>
                  <a:gd name="T58" fmla="*/ 0 w 220"/>
                  <a:gd name="T59" fmla="*/ 354 h 717"/>
                  <a:gd name="T60" fmla="*/ 3 w 220"/>
                  <a:gd name="T61" fmla="*/ 402 h 717"/>
                  <a:gd name="T62" fmla="*/ 12 w 220"/>
                  <a:gd name="T63" fmla="*/ 411 h 717"/>
                  <a:gd name="T64" fmla="*/ 23 w 220"/>
                  <a:gd name="T65" fmla="*/ 412 h 717"/>
                  <a:gd name="T66" fmla="*/ 14 w 220"/>
                  <a:gd name="T67" fmla="*/ 393 h 717"/>
                  <a:gd name="T68" fmla="*/ 63 w 220"/>
                  <a:gd name="T69" fmla="*/ 666 h 717"/>
                  <a:gd name="T70" fmla="*/ 71 w 220"/>
                  <a:gd name="T71" fmla="*/ 713 h 717"/>
                  <a:gd name="T72" fmla="*/ 107 w 220"/>
                  <a:gd name="T73" fmla="*/ 693 h 717"/>
                  <a:gd name="T74" fmla="*/ 128 w 220"/>
                  <a:gd name="T75" fmla="*/ 706 h 717"/>
                  <a:gd name="T76" fmla="*/ 148 w 220"/>
                  <a:gd name="T77" fmla="*/ 714 h 717"/>
                  <a:gd name="T78" fmla="*/ 162 w 220"/>
                  <a:gd name="T79" fmla="*/ 714 h 717"/>
                  <a:gd name="T80" fmla="*/ 173 w 220"/>
                  <a:gd name="T81" fmla="*/ 712 h 717"/>
                  <a:gd name="T82" fmla="*/ 168 w 220"/>
                  <a:gd name="T83" fmla="*/ 685 h 717"/>
                  <a:gd name="T84" fmla="*/ 176 w 220"/>
                  <a:gd name="T85" fmla="*/ 392 h 717"/>
                  <a:gd name="T86" fmla="*/ 184 w 220"/>
                  <a:gd name="T87" fmla="*/ 408 h 717"/>
                  <a:gd name="T88" fmla="*/ 185 w 220"/>
                  <a:gd name="T89" fmla="*/ 410 h 717"/>
                  <a:gd name="T90" fmla="*/ 188 w 220"/>
                  <a:gd name="T91" fmla="*/ 412 h 717"/>
                  <a:gd name="T92" fmla="*/ 190 w 220"/>
                  <a:gd name="T93" fmla="*/ 429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0" h="717">
                    <a:moveTo>
                      <a:pt x="175" y="429"/>
                    </a:moveTo>
                    <a:lnTo>
                      <a:pt x="175" y="600"/>
                    </a:lnTo>
                    <a:lnTo>
                      <a:pt x="219" y="600"/>
                    </a:lnTo>
                    <a:lnTo>
                      <a:pt x="219" y="429"/>
                    </a:lnTo>
                    <a:lnTo>
                      <a:pt x="202" y="429"/>
                    </a:lnTo>
                    <a:lnTo>
                      <a:pt x="202" y="416"/>
                    </a:lnTo>
                    <a:lnTo>
                      <a:pt x="204" y="413"/>
                    </a:lnTo>
                    <a:lnTo>
                      <a:pt x="206" y="411"/>
                    </a:lnTo>
                    <a:lnTo>
                      <a:pt x="207" y="408"/>
                    </a:lnTo>
                    <a:lnTo>
                      <a:pt x="209" y="406"/>
                    </a:lnTo>
                    <a:lnTo>
                      <a:pt x="210" y="403"/>
                    </a:lnTo>
                    <a:lnTo>
                      <a:pt x="211" y="402"/>
                    </a:lnTo>
                    <a:lnTo>
                      <a:pt x="212" y="400"/>
                    </a:lnTo>
                    <a:lnTo>
                      <a:pt x="212" y="400"/>
                    </a:lnTo>
                    <a:lnTo>
                      <a:pt x="207" y="380"/>
                    </a:lnTo>
                    <a:lnTo>
                      <a:pt x="207" y="380"/>
                    </a:lnTo>
                    <a:lnTo>
                      <a:pt x="210" y="302"/>
                    </a:lnTo>
                    <a:lnTo>
                      <a:pt x="209" y="297"/>
                    </a:lnTo>
                    <a:lnTo>
                      <a:pt x="209" y="282"/>
                    </a:lnTo>
                    <a:lnTo>
                      <a:pt x="207" y="261"/>
                    </a:lnTo>
                    <a:lnTo>
                      <a:pt x="206" y="236"/>
                    </a:lnTo>
                    <a:lnTo>
                      <a:pt x="204" y="210"/>
                    </a:lnTo>
                    <a:lnTo>
                      <a:pt x="200" y="187"/>
                    </a:lnTo>
                    <a:lnTo>
                      <a:pt x="196" y="167"/>
                    </a:lnTo>
                    <a:lnTo>
                      <a:pt x="190" y="154"/>
                    </a:lnTo>
                    <a:lnTo>
                      <a:pt x="183" y="146"/>
                    </a:lnTo>
                    <a:lnTo>
                      <a:pt x="174" y="137"/>
                    </a:lnTo>
                    <a:lnTo>
                      <a:pt x="163" y="128"/>
                    </a:lnTo>
                    <a:lnTo>
                      <a:pt x="152" y="121"/>
                    </a:lnTo>
                    <a:lnTo>
                      <a:pt x="142" y="115"/>
                    </a:lnTo>
                    <a:lnTo>
                      <a:pt x="133" y="110"/>
                    </a:lnTo>
                    <a:lnTo>
                      <a:pt x="127" y="106"/>
                    </a:lnTo>
                    <a:lnTo>
                      <a:pt x="126" y="105"/>
                    </a:lnTo>
                    <a:lnTo>
                      <a:pt x="127" y="86"/>
                    </a:lnTo>
                    <a:lnTo>
                      <a:pt x="138" y="65"/>
                    </a:lnTo>
                    <a:lnTo>
                      <a:pt x="138" y="64"/>
                    </a:lnTo>
                    <a:lnTo>
                      <a:pt x="139" y="60"/>
                    </a:lnTo>
                    <a:lnTo>
                      <a:pt x="139" y="55"/>
                    </a:lnTo>
                    <a:lnTo>
                      <a:pt x="141" y="49"/>
                    </a:lnTo>
                    <a:lnTo>
                      <a:pt x="141" y="43"/>
                    </a:lnTo>
                    <a:lnTo>
                      <a:pt x="139" y="35"/>
                    </a:lnTo>
                    <a:lnTo>
                      <a:pt x="137" y="28"/>
                    </a:lnTo>
                    <a:lnTo>
                      <a:pt x="133" y="22"/>
                    </a:lnTo>
                    <a:lnTo>
                      <a:pt x="129" y="17"/>
                    </a:lnTo>
                    <a:lnTo>
                      <a:pt x="127" y="12"/>
                    </a:lnTo>
                    <a:lnTo>
                      <a:pt x="126" y="8"/>
                    </a:lnTo>
                    <a:lnTo>
                      <a:pt x="123" y="6"/>
                    </a:lnTo>
                    <a:lnTo>
                      <a:pt x="121" y="3"/>
                    </a:lnTo>
                    <a:lnTo>
                      <a:pt x="116" y="1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7" y="1"/>
                    </a:lnTo>
                    <a:lnTo>
                      <a:pt x="81" y="1"/>
                    </a:lnTo>
                    <a:lnTo>
                      <a:pt x="76" y="2"/>
                    </a:lnTo>
                    <a:lnTo>
                      <a:pt x="74" y="3"/>
                    </a:lnTo>
                    <a:lnTo>
                      <a:pt x="73" y="6"/>
                    </a:lnTo>
                    <a:lnTo>
                      <a:pt x="71" y="8"/>
                    </a:lnTo>
                    <a:lnTo>
                      <a:pt x="68" y="12"/>
                    </a:lnTo>
                    <a:lnTo>
                      <a:pt x="63" y="16"/>
                    </a:lnTo>
                    <a:lnTo>
                      <a:pt x="59" y="21"/>
                    </a:lnTo>
                    <a:lnTo>
                      <a:pt x="56" y="27"/>
                    </a:lnTo>
                    <a:lnTo>
                      <a:pt x="56" y="34"/>
                    </a:lnTo>
                    <a:lnTo>
                      <a:pt x="56" y="42"/>
                    </a:lnTo>
                    <a:lnTo>
                      <a:pt x="58" y="49"/>
                    </a:lnTo>
                    <a:lnTo>
                      <a:pt x="59" y="55"/>
                    </a:lnTo>
                    <a:lnTo>
                      <a:pt x="60" y="59"/>
                    </a:lnTo>
                    <a:lnTo>
                      <a:pt x="60" y="60"/>
                    </a:lnTo>
                    <a:lnTo>
                      <a:pt x="63" y="90"/>
                    </a:lnTo>
                    <a:lnTo>
                      <a:pt x="76" y="105"/>
                    </a:lnTo>
                    <a:lnTo>
                      <a:pt x="74" y="106"/>
                    </a:lnTo>
                    <a:lnTo>
                      <a:pt x="68" y="111"/>
                    </a:lnTo>
                    <a:lnTo>
                      <a:pt x="58" y="117"/>
                    </a:lnTo>
                    <a:lnTo>
                      <a:pt x="47" y="125"/>
                    </a:lnTo>
                    <a:lnTo>
                      <a:pt x="35" y="132"/>
                    </a:lnTo>
                    <a:lnTo>
                      <a:pt x="25" y="139"/>
                    </a:lnTo>
                    <a:lnTo>
                      <a:pt x="19" y="146"/>
                    </a:lnTo>
                    <a:lnTo>
                      <a:pt x="17" y="149"/>
                    </a:lnTo>
                    <a:lnTo>
                      <a:pt x="16" y="157"/>
                    </a:lnTo>
                    <a:lnTo>
                      <a:pt x="14" y="170"/>
                    </a:lnTo>
                    <a:lnTo>
                      <a:pt x="12" y="189"/>
                    </a:lnTo>
                    <a:lnTo>
                      <a:pt x="9" y="211"/>
                    </a:lnTo>
                    <a:lnTo>
                      <a:pt x="7" y="232"/>
                    </a:lnTo>
                    <a:lnTo>
                      <a:pt x="4" y="252"/>
                    </a:lnTo>
                    <a:lnTo>
                      <a:pt x="3" y="268"/>
                    </a:lnTo>
                    <a:lnTo>
                      <a:pt x="2" y="278"/>
                    </a:lnTo>
                    <a:lnTo>
                      <a:pt x="2" y="286"/>
                    </a:lnTo>
                    <a:lnTo>
                      <a:pt x="1" y="298"/>
                    </a:lnTo>
                    <a:lnTo>
                      <a:pt x="1" y="315"/>
                    </a:lnTo>
                    <a:lnTo>
                      <a:pt x="0" y="334"/>
                    </a:lnTo>
                    <a:lnTo>
                      <a:pt x="0" y="354"/>
                    </a:lnTo>
                    <a:lnTo>
                      <a:pt x="0" y="374"/>
                    </a:lnTo>
                    <a:lnTo>
                      <a:pt x="1" y="390"/>
                    </a:lnTo>
                    <a:lnTo>
                      <a:pt x="3" y="402"/>
                    </a:lnTo>
                    <a:lnTo>
                      <a:pt x="6" y="406"/>
                    </a:lnTo>
                    <a:lnTo>
                      <a:pt x="8" y="410"/>
                    </a:lnTo>
                    <a:lnTo>
                      <a:pt x="12" y="411"/>
                    </a:lnTo>
                    <a:lnTo>
                      <a:pt x="17" y="412"/>
                    </a:lnTo>
                    <a:lnTo>
                      <a:pt x="21" y="412"/>
                    </a:lnTo>
                    <a:lnTo>
                      <a:pt x="23" y="412"/>
                    </a:lnTo>
                    <a:lnTo>
                      <a:pt x="25" y="412"/>
                    </a:lnTo>
                    <a:lnTo>
                      <a:pt x="27" y="412"/>
                    </a:lnTo>
                    <a:lnTo>
                      <a:pt x="14" y="393"/>
                    </a:lnTo>
                    <a:lnTo>
                      <a:pt x="34" y="262"/>
                    </a:lnTo>
                    <a:lnTo>
                      <a:pt x="34" y="403"/>
                    </a:lnTo>
                    <a:lnTo>
                      <a:pt x="63" y="666"/>
                    </a:lnTo>
                    <a:lnTo>
                      <a:pt x="39" y="696"/>
                    </a:lnTo>
                    <a:lnTo>
                      <a:pt x="34" y="714"/>
                    </a:lnTo>
                    <a:lnTo>
                      <a:pt x="71" y="713"/>
                    </a:lnTo>
                    <a:lnTo>
                      <a:pt x="101" y="691"/>
                    </a:lnTo>
                    <a:lnTo>
                      <a:pt x="102" y="691"/>
                    </a:lnTo>
                    <a:lnTo>
                      <a:pt x="107" y="693"/>
                    </a:lnTo>
                    <a:lnTo>
                      <a:pt x="113" y="697"/>
                    </a:lnTo>
                    <a:lnTo>
                      <a:pt x="121" y="702"/>
                    </a:lnTo>
                    <a:lnTo>
                      <a:pt x="128" y="706"/>
                    </a:lnTo>
                    <a:lnTo>
                      <a:pt x="136" y="709"/>
                    </a:lnTo>
                    <a:lnTo>
                      <a:pt x="143" y="713"/>
                    </a:lnTo>
                    <a:lnTo>
                      <a:pt x="148" y="714"/>
                    </a:lnTo>
                    <a:lnTo>
                      <a:pt x="152" y="716"/>
                    </a:lnTo>
                    <a:lnTo>
                      <a:pt x="157" y="716"/>
                    </a:lnTo>
                    <a:lnTo>
                      <a:pt x="162" y="714"/>
                    </a:lnTo>
                    <a:lnTo>
                      <a:pt x="165" y="713"/>
                    </a:lnTo>
                    <a:lnTo>
                      <a:pt x="169" y="713"/>
                    </a:lnTo>
                    <a:lnTo>
                      <a:pt x="173" y="712"/>
                    </a:lnTo>
                    <a:lnTo>
                      <a:pt x="175" y="711"/>
                    </a:lnTo>
                    <a:lnTo>
                      <a:pt x="175" y="711"/>
                    </a:lnTo>
                    <a:lnTo>
                      <a:pt x="168" y="685"/>
                    </a:lnTo>
                    <a:lnTo>
                      <a:pt x="142" y="668"/>
                    </a:lnTo>
                    <a:lnTo>
                      <a:pt x="167" y="421"/>
                    </a:lnTo>
                    <a:lnTo>
                      <a:pt x="176" y="392"/>
                    </a:lnTo>
                    <a:lnTo>
                      <a:pt x="164" y="250"/>
                    </a:lnTo>
                    <a:lnTo>
                      <a:pt x="191" y="396"/>
                    </a:lnTo>
                    <a:lnTo>
                      <a:pt x="184" y="408"/>
                    </a:lnTo>
                    <a:lnTo>
                      <a:pt x="184" y="408"/>
                    </a:lnTo>
                    <a:lnTo>
                      <a:pt x="184" y="408"/>
                    </a:lnTo>
                    <a:lnTo>
                      <a:pt x="185" y="410"/>
                    </a:lnTo>
                    <a:lnTo>
                      <a:pt x="185" y="410"/>
                    </a:lnTo>
                    <a:lnTo>
                      <a:pt x="186" y="411"/>
                    </a:lnTo>
                    <a:lnTo>
                      <a:pt x="188" y="412"/>
                    </a:lnTo>
                    <a:lnTo>
                      <a:pt x="189" y="413"/>
                    </a:lnTo>
                    <a:lnTo>
                      <a:pt x="190" y="413"/>
                    </a:lnTo>
                    <a:lnTo>
                      <a:pt x="190" y="429"/>
                    </a:lnTo>
                    <a:lnTo>
                      <a:pt x="175" y="429"/>
                    </a:lnTo>
                  </a:path>
                </a:pathLst>
              </a:custGeom>
              <a:solidFill>
                <a:srgbClr val="00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Freeform 15"/>
              <p:cNvSpPr>
                <a:spLocks/>
              </p:cNvSpPr>
              <p:nvPr/>
            </p:nvSpPr>
            <p:spPr bwMode="auto">
              <a:xfrm>
                <a:off x="4239" y="1175"/>
                <a:ext cx="215" cy="686"/>
              </a:xfrm>
              <a:custGeom>
                <a:avLst/>
                <a:gdLst>
                  <a:gd name="T0" fmla="*/ 117 w 215"/>
                  <a:gd name="T1" fmla="*/ 323 h 686"/>
                  <a:gd name="T2" fmla="*/ 117 w 215"/>
                  <a:gd name="T3" fmla="*/ 323 h 686"/>
                  <a:gd name="T4" fmla="*/ 121 w 215"/>
                  <a:gd name="T5" fmla="*/ 321 h 686"/>
                  <a:gd name="T6" fmla="*/ 119 w 215"/>
                  <a:gd name="T7" fmla="*/ 322 h 686"/>
                  <a:gd name="T8" fmla="*/ 196 w 215"/>
                  <a:gd name="T9" fmla="*/ 645 h 686"/>
                  <a:gd name="T10" fmla="*/ 163 w 215"/>
                  <a:gd name="T11" fmla="*/ 603 h 686"/>
                  <a:gd name="T12" fmla="*/ 170 w 215"/>
                  <a:gd name="T13" fmla="*/ 508 h 686"/>
                  <a:gd name="T14" fmla="*/ 175 w 215"/>
                  <a:gd name="T15" fmla="*/ 473 h 686"/>
                  <a:gd name="T16" fmla="*/ 185 w 215"/>
                  <a:gd name="T17" fmla="*/ 450 h 686"/>
                  <a:gd name="T18" fmla="*/ 174 w 215"/>
                  <a:gd name="T19" fmla="*/ 310 h 686"/>
                  <a:gd name="T20" fmla="*/ 184 w 215"/>
                  <a:gd name="T21" fmla="*/ 330 h 686"/>
                  <a:gd name="T22" fmla="*/ 194 w 215"/>
                  <a:gd name="T23" fmla="*/ 311 h 686"/>
                  <a:gd name="T24" fmla="*/ 181 w 215"/>
                  <a:gd name="T25" fmla="*/ 273 h 686"/>
                  <a:gd name="T26" fmla="*/ 188 w 215"/>
                  <a:gd name="T27" fmla="*/ 204 h 686"/>
                  <a:gd name="T28" fmla="*/ 159 w 215"/>
                  <a:gd name="T29" fmla="*/ 116 h 686"/>
                  <a:gd name="T30" fmla="*/ 138 w 215"/>
                  <a:gd name="T31" fmla="*/ 101 h 686"/>
                  <a:gd name="T32" fmla="*/ 147 w 215"/>
                  <a:gd name="T33" fmla="*/ 98 h 686"/>
                  <a:gd name="T34" fmla="*/ 152 w 215"/>
                  <a:gd name="T35" fmla="*/ 81 h 686"/>
                  <a:gd name="T36" fmla="*/ 142 w 215"/>
                  <a:gd name="T37" fmla="*/ 71 h 686"/>
                  <a:gd name="T38" fmla="*/ 138 w 215"/>
                  <a:gd name="T39" fmla="*/ 42 h 686"/>
                  <a:gd name="T40" fmla="*/ 142 w 215"/>
                  <a:gd name="T41" fmla="*/ 27 h 686"/>
                  <a:gd name="T42" fmla="*/ 131 w 215"/>
                  <a:gd name="T43" fmla="*/ 11 h 686"/>
                  <a:gd name="T44" fmla="*/ 116 w 215"/>
                  <a:gd name="T45" fmla="*/ 0 h 686"/>
                  <a:gd name="T46" fmla="*/ 81 w 215"/>
                  <a:gd name="T47" fmla="*/ 6 h 686"/>
                  <a:gd name="T48" fmla="*/ 61 w 215"/>
                  <a:gd name="T49" fmla="*/ 34 h 686"/>
                  <a:gd name="T50" fmla="*/ 47 w 215"/>
                  <a:gd name="T51" fmla="*/ 72 h 686"/>
                  <a:gd name="T52" fmla="*/ 34 w 215"/>
                  <a:gd name="T53" fmla="*/ 90 h 686"/>
                  <a:gd name="T54" fmla="*/ 45 w 215"/>
                  <a:gd name="T55" fmla="*/ 101 h 686"/>
                  <a:gd name="T56" fmla="*/ 42 w 215"/>
                  <a:gd name="T57" fmla="*/ 116 h 686"/>
                  <a:gd name="T58" fmla="*/ 8 w 215"/>
                  <a:gd name="T59" fmla="*/ 186 h 686"/>
                  <a:gd name="T60" fmla="*/ 1 w 215"/>
                  <a:gd name="T61" fmla="*/ 233 h 686"/>
                  <a:gd name="T62" fmla="*/ 19 w 215"/>
                  <a:gd name="T63" fmla="*/ 293 h 686"/>
                  <a:gd name="T64" fmla="*/ 21 w 215"/>
                  <a:gd name="T65" fmla="*/ 391 h 686"/>
                  <a:gd name="T66" fmla="*/ 19 w 215"/>
                  <a:gd name="T67" fmla="*/ 463 h 686"/>
                  <a:gd name="T68" fmla="*/ 42 w 215"/>
                  <a:gd name="T69" fmla="*/ 477 h 686"/>
                  <a:gd name="T70" fmla="*/ 50 w 215"/>
                  <a:gd name="T71" fmla="*/ 488 h 686"/>
                  <a:gd name="T72" fmla="*/ 59 w 215"/>
                  <a:gd name="T73" fmla="*/ 515 h 686"/>
                  <a:gd name="T74" fmla="*/ 56 w 215"/>
                  <a:gd name="T75" fmla="*/ 526 h 686"/>
                  <a:gd name="T76" fmla="*/ 55 w 215"/>
                  <a:gd name="T77" fmla="*/ 561 h 686"/>
                  <a:gd name="T78" fmla="*/ 68 w 215"/>
                  <a:gd name="T79" fmla="*/ 612 h 686"/>
                  <a:gd name="T80" fmla="*/ 64 w 215"/>
                  <a:gd name="T81" fmla="*/ 676 h 686"/>
                  <a:gd name="T82" fmla="*/ 81 w 215"/>
                  <a:gd name="T83" fmla="*/ 685 h 686"/>
                  <a:gd name="T84" fmla="*/ 94 w 215"/>
                  <a:gd name="T85" fmla="*/ 666 h 686"/>
                  <a:gd name="T86" fmla="*/ 87 w 215"/>
                  <a:gd name="T87" fmla="*/ 608 h 686"/>
                  <a:gd name="T88" fmla="*/ 123 w 215"/>
                  <a:gd name="T89" fmla="*/ 499 h 686"/>
                  <a:gd name="T90" fmla="*/ 126 w 215"/>
                  <a:gd name="T91" fmla="*/ 534 h 686"/>
                  <a:gd name="T92" fmla="*/ 136 w 215"/>
                  <a:gd name="T93" fmla="*/ 587 h 686"/>
                  <a:gd name="T94" fmla="*/ 138 w 215"/>
                  <a:gd name="T95" fmla="*/ 654 h 686"/>
                  <a:gd name="T96" fmla="*/ 157 w 215"/>
                  <a:gd name="T97" fmla="*/ 655 h 686"/>
                  <a:gd name="T98" fmla="*/ 181 w 215"/>
                  <a:gd name="T99" fmla="*/ 667 h 686"/>
                  <a:gd name="T100" fmla="*/ 207 w 215"/>
                  <a:gd name="T101" fmla="*/ 670 h 686"/>
                  <a:gd name="T102" fmla="*/ 117 w 215"/>
                  <a:gd name="T103" fmla="*/ 323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5" h="686">
                    <a:moveTo>
                      <a:pt x="117" y="323"/>
                    </a:moveTo>
                    <a:lnTo>
                      <a:pt x="118" y="323"/>
                    </a:lnTo>
                    <a:lnTo>
                      <a:pt x="118" y="323"/>
                    </a:lnTo>
                    <a:lnTo>
                      <a:pt x="117" y="323"/>
                    </a:lnTo>
                    <a:lnTo>
                      <a:pt x="117" y="323"/>
                    </a:lnTo>
                    <a:lnTo>
                      <a:pt x="117" y="323"/>
                    </a:lnTo>
                    <a:lnTo>
                      <a:pt x="117" y="323"/>
                    </a:lnTo>
                    <a:lnTo>
                      <a:pt x="117" y="323"/>
                    </a:lnTo>
                    <a:lnTo>
                      <a:pt x="117" y="323"/>
                    </a:lnTo>
                    <a:lnTo>
                      <a:pt x="117" y="323"/>
                    </a:lnTo>
                    <a:lnTo>
                      <a:pt x="119" y="322"/>
                    </a:lnTo>
                    <a:lnTo>
                      <a:pt x="121" y="321"/>
                    </a:lnTo>
                    <a:lnTo>
                      <a:pt x="121" y="321"/>
                    </a:lnTo>
                    <a:lnTo>
                      <a:pt x="121" y="321"/>
                    </a:lnTo>
                    <a:lnTo>
                      <a:pt x="121" y="321"/>
                    </a:lnTo>
                    <a:lnTo>
                      <a:pt x="119" y="322"/>
                    </a:lnTo>
                    <a:lnTo>
                      <a:pt x="119" y="322"/>
                    </a:lnTo>
                    <a:lnTo>
                      <a:pt x="119" y="322"/>
                    </a:lnTo>
                    <a:lnTo>
                      <a:pt x="119" y="322"/>
                    </a:lnTo>
                    <a:lnTo>
                      <a:pt x="119" y="322"/>
                    </a:lnTo>
                    <a:lnTo>
                      <a:pt x="117" y="323"/>
                    </a:lnTo>
                    <a:lnTo>
                      <a:pt x="212" y="655"/>
                    </a:lnTo>
                    <a:lnTo>
                      <a:pt x="210" y="654"/>
                    </a:lnTo>
                    <a:lnTo>
                      <a:pt x="205" y="650"/>
                    </a:lnTo>
                    <a:lnTo>
                      <a:pt x="196" y="645"/>
                    </a:lnTo>
                    <a:lnTo>
                      <a:pt x="188" y="639"/>
                    </a:lnTo>
                    <a:lnTo>
                      <a:pt x="179" y="630"/>
                    </a:lnTo>
                    <a:lnTo>
                      <a:pt x="170" y="621"/>
                    </a:lnTo>
                    <a:lnTo>
                      <a:pt x="165" y="612"/>
                    </a:lnTo>
                    <a:lnTo>
                      <a:pt x="163" y="603"/>
                    </a:lnTo>
                    <a:lnTo>
                      <a:pt x="163" y="589"/>
                    </a:lnTo>
                    <a:lnTo>
                      <a:pt x="165" y="572"/>
                    </a:lnTo>
                    <a:lnTo>
                      <a:pt x="166" y="551"/>
                    </a:lnTo>
                    <a:lnTo>
                      <a:pt x="169" y="529"/>
                    </a:lnTo>
                    <a:lnTo>
                      <a:pt x="170" y="508"/>
                    </a:lnTo>
                    <a:lnTo>
                      <a:pt x="171" y="490"/>
                    </a:lnTo>
                    <a:lnTo>
                      <a:pt x="174" y="478"/>
                    </a:lnTo>
                    <a:lnTo>
                      <a:pt x="174" y="473"/>
                    </a:lnTo>
                    <a:lnTo>
                      <a:pt x="174" y="473"/>
                    </a:lnTo>
                    <a:lnTo>
                      <a:pt x="175" y="473"/>
                    </a:lnTo>
                    <a:lnTo>
                      <a:pt x="178" y="471"/>
                    </a:lnTo>
                    <a:lnTo>
                      <a:pt x="179" y="468"/>
                    </a:lnTo>
                    <a:lnTo>
                      <a:pt x="181" y="464"/>
                    </a:lnTo>
                    <a:lnTo>
                      <a:pt x="184" y="458"/>
                    </a:lnTo>
                    <a:lnTo>
                      <a:pt x="185" y="450"/>
                    </a:lnTo>
                    <a:lnTo>
                      <a:pt x="186" y="438"/>
                    </a:lnTo>
                    <a:lnTo>
                      <a:pt x="171" y="306"/>
                    </a:lnTo>
                    <a:lnTo>
                      <a:pt x="173" y="305"/>
                    </a:lnTo>
                    <a:lnTo>
                      <a:pt x="173" y="306"/>
                    </a:lnTo>
                    <a:lnTo>
                      <a:pt x="174" y="310"/>
                    </a:lnTo>
                    <a:lnTo>
                      <a:pt x="175" y="315"/>
                    </a:lnTo>
                    <a:lnTo>
                      <a:pt x="178" y="320"/>
                    </a:lnTo>
                    <a:lnTo>
                      <a:pt x="180" y="325"/>
                    </a:lnTo>
                    <a:lnTo>
                      <a:pt x="181" y="328"/>
                    </a:lnTo>
                    <a:lnTo>
                      <a:pt x="184" y="330"/>
                    </a:lnTo>
                    <a:lnTo>
                      <a:pt x="186" y="328"/>
                    </a:lnTo>
                    <a:lnTo>
                      <a:pt x="189" y="325"/>
                    </a:lnTo>
                    <a:lnTo>
                      <a:pt x="190" y="321"/>
                    </a:lnTo>
                    <a:lnTo>
                      <a:pt x="192" y="316"/>
                    </a:lnTo>
                    <a:lnTo>
                      <a:pt x="194" y="311"/>
                    </a:lnTo>
                    <a:lnTo>
                      <a:pt x="194" y="306"/>
                    </a:lnTo>
                    <a:lnTo>
                      <a:pt x="192" y="300"/>
                    </a:lnTo>
                    <a:lnTo>
                      <a:pt x="190" y="293"/>
                    </a:lnTo>
                    <a:lnTo>
                      <a:pt x="186" y="285"/>
                    </a:lnTo>
                    <a:lnTo>
                      <a:pt x="181" y="273"/>
                    </a:lnTo>
                    <a:lnTo>
                      <a:pt x="180" y="262"/>
                    </a:lnTo>
                    <a:lnTo>
                      <a:pt x="183" y="253"/>
                    </a:lnTo>
                    <a:lnTo>
                      <a:pt x="185" y="241"/>
                    </a:lnTo>
                    <a:lnTo>
                      <a:pt x="188" y="225"/>
                    </a:lnTo>
                    <a:lnTo>
                      <a:pt x="188" y="204"/>
                    </a:lnTo>
                    <a:lnTo>
                      <a:pt x="183" y="174"/>
                    </a:lnTo>
                    <a:lnTo>
                      <a:pt x="171" y="134"/>
                    </a:lnTo>
                    <a:lnTo>
                      <a:pt x="169" y="128"/>
                    </a:lnTo>
                    <a:lnTo>
                      <a:pt x="164" y="122"/>
                    </a:lnTo>
                    <a:lnTo>
                      <a:pt x="159" y="116"/>
                    </a:lnTo>
                    <a:lnTo>
                      <a:pt x="153" y="111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9" y="102"/>
                    </a:lnTo>
                    <a:lnTo>
                      <a:pt x="138" y="101"/>
                    </a:lnTo>
                    <a:lnTo>
                      <a:pt x="138" y="101"/>
                    </a:lnTo>
                    <a:lnTo>
                      <a:pt x="139" y="101"/>
                    </a:lnTo>
                    <a:lnTo>
                      <a:pt x="142" y="101"/>
                    </a:lnTo>
                    <a:lnTo>
                      <a:pt x="144" y="100"/>
                    </a:lnTo>
                    <a:lnTo>
                      <a:pt x="147" y="98"/>
                    </a:lnTo>
                    <a:lnTo>
                      <a:pt x="149" y="96"/>
                    </a:lnTo>
                    <a:lnTo>
                      <a:pt x="150" y="93"/>
                    </a:lnTo>
                    <a:lnTo>
                      <a:pt x="152" y="89"/>
                    </a:lnTo>
                    <a:lnTo>
                      <a:pt x="153" y="85"/>
                    </a:lnTo>
                    <a:lnTo>
                      <a:pt x="152" y="81"/>
                    </a:lnTo>
                    <a:lnTo>
                      <a:pt x="150" y="80"/>
                    </a:lnTo>
                    <a:lnTo>
                      <a:pt x="149" y="77"/>
                    </a:lnTo>
                    <a:lnTo>
                      <a:pt x="147" y="76"/>
                    </a:lnTo>
                    <a:lnTo>
                      <a:pt x="144" y="74"/>
                    </a:lnTo>
                    <a:lnTo>
                      <a:pt x="142" y="71"/>
                    </a:lnTo>
                    <a:lnTo>
                      <a:pt x="139" y="66"/>
                    </a:lnTo>
                    <a:lnTo>
                      <a:pt x="137" y="61"/>
                    </a:lnTo>
                    <a:lnTo>
                      <a:pt x="137" y="55"/>
                    </a:lnTo>
                    <a:lnTo>
                      <a:pt x="137" y="49"/>
                    </a:lnTo>
                    <a:lnTo>
                      <a:pt x="138" y="42"/>
                    </a:lnTo>
                    <a:lnTo>
                      <a:pt x="139" y="37"/>
                    </a:lnTo>
                    <a:lnTo>
                      <a:pt x="142" y="32"/>
                    </a:lnTo>
                    <a:lnTo>
                      <a:pt x="143" y="28"/>
                    </a:lnTo>
                    <a:lnTo>
                      <a:pt x="143" y="27"/>
                    </a:lnTo>
                    <a:lnTo>
                      <a:pt x="142" y="27"/>
                    </a:lnTo>
                    <a:lnTo>
                      <a:pt x="141" y="24"/>
                    </a:lnTo>
                    <a:lnTo>
                      <a:pt x="138" y="22"/>
                    </a:lnTo>
                    <a:lnTo>
                      <a:pt x="136" y="18"/>
                    </a:lnTo>
                    <a:lnTo>
                      <a:pt x="133" y="14"/>
                    </a:lnTo>
                    <a:lnTo>
                      <a:pt x="131" y="11"/>
                    </a:lnTo>
                    <a:lnTo>
                      <a:pt x="129" y="7"/>
                    </a:lnTo>
                    <a:lnTo>
                      <a:pt x="128" y="3"/>
                    </a:lnTo>
                    <a:lnTo>
                      <a:pt x="127" y="1"/>
                    </a:lnTo>
                    <a:lnTo>
                      <a:pt x="122" y="0"/>
                    </a:lnTo>
                    <a:lnTo>
                      <a:pt x="116" y="0"/>
                    </a:lnTo>
                    <a:lnTo>
                      <a:pt x="108" y="1"/>
                    </a:lnTo>
                    <a:lnTo>
                      <a:pt x="101" y="1"/>
                    </a:lnTo>
                    <a:lnTo>
                      <a:pt x="94" y="2"/>
                    </a:lnTo>
                    <a:lnTo>
                      <a:pt x="86" y="3"/>
                    </a:lnTo>
                    <a:lnTo>
                      <a:pt x="81" y="6"/>
                    </a:lnTo>
                    <a:lnTo>
                      <a:pt x="77" y="8"/>
                    </a:lnTo>
                    <a:lnTo>
                      <a:pt x="72" y="12"/>
                    </a:lnTo>
                    <a:lnTo>
                      <a:pt x="69" y="19"/>
                    </a:lnTo>
                    <a:lnTo>
                      <a:pt x="65" y="27"/>
                    </a:lnTo>
                    <a:lnTo>
                      <a:pt x="61" y="34"/>
                    </a:lnTo>
                    <a:lnTo>
                      <a:pt x="58" y="43"/>
                    </a:lnTo>
                    <a:lnTo>
                      <a:pt x="54" y="51"/>
                    </a:lnTo>
                    <a:lnTo>
                      <a:pt x="53" y="60"/>
                    </a:lnTo>
                    <a:lnTo>
                      <a:pt x="50" y="66"/>
                    </a:lnTo>
                    <a:lnTo>
                      <a:pt x="47" y="72"/>
                    </a:lnTo>
                    <a:lnTo>
                      <a:pt x="44" y="79"/>
                    </a:lnTo>
                    <a:lnTo>
                      <a:pt x="42" y="82"/>
                    </a:lnTo>
                    <a:lnTo>
                      <a:pt x="38" y="86"/>
                    </a:lnTo>
                    <a:lnTo>
                      <a:pt x="35" y="89"/>
                    </a:lnTo>
                    <a:lnTo>
                      <a:pt x="34" y="90"/>
                    </a:lnTo>
                    <a:lnTo>
                      <a:pt x="34" y="91"/>
                    </a:lnTo>
                    <a:lnTo>
                      <a:pt x="42" y="97"/>
                    </a:lnTo>
                    <a:lnTo>
                      <a:pt x="42" y="98"/>
                    </a:lnTo>
                    <a:lnTo>
                      <a:pt x="44" y="100"/>
                    </a:lnTo>
                    <a:lnTo>
                      <a:pt x="45" y="101"/>
                    </a:lnTo>
                    <a:lnTo>
                      <a:pt x="48" y="103"/>
                    </a:lnTo>
                    <a:lnTo>
                      <a:pt x="49" y="106"/>
                    </a:lnTo>
                    <a:lnTo>
                      <a:pt x="48" y="110"/>
                    </a:lnTo>
                    <a:lnTo>
                      <a:pt x="45" y="112"/>
                    </a:lnTo>
                    <a:lnTo>
                      <a:pt x="42" y="116"/>
                    </a:lnTo>
                    <a:lnTo>
                      <a:pt x="34" y="123"/>
                    </a:lnTo>
                    <a:lnTo>
                      <a:pt x="28" y="134"/>
                    </a:lnTo>
                    <a:lnTo>
                      <a:pt x="21" y="150"/>
                    </a:lnTo>
                    <a:lnTo>
                      <a:pt x="14" y="169"/>
                    </a:lnTo>
                    <a:lnTo>
                      <a:pt x="8" y="186"/>
                    </a:lnTo>
                    <a:lnTo>
                      <a:pt x="3" y="201"/>
                    </a:lnTo>
                    <a:lnTo>
                      <a:pt x="1" y="213"/>
                    </a:lnTo>
                    <a:lnTo>
                      <a:pt x="0" y="220"/>
                    </a:lnTo>
                    <a:lnTo>
                      <a:pt x="0" y="223"/>
                    </a:lnTo>
                    <a:lnTo>
                      <a:pt x="1" y="233"/>
                    </a:lnTo>
                    <a:lnTo>
                      <a:pt x="3" y="244"/>
                    </a:lnTo>
                    <a:lnTo>
                      <a:pt x="6" y="258"/>
                    </a:lnTo>
                    <a:lnTo>
                      <a:pt x="9" y="272"/>
                    </a:lnTo>
                    <a:lnTo>
                      <a:pt x="14" y="284"/>
                    </a:lnTo>
                    <a:lnTo>
                      <a:pt x="19" y="293"/>
                    </a:lnTo>
                    <a:lnTo>
                      <a:pt x="27" y="295"/>
                    </a:lnTo>
                    <a:lnTo>
                      <a:pt x="25" y="312"/>
                    </a:lnTo>
                    <a:lnTo>
                      <a:pt x="23" y="335"/>
                    </a:lnTo>
                    <a:lnTo>
                      <a:pt x="22" y="362"/>
                    </a:lnTo>
                    <a:lnTo>
                      <a:pt x="21" y="391"/>
                    </a:lnTo>
                    <a:lnTo>
                      <a:pt x="19" y="419"/>
                    </a:lnTo>
                    <a:lnTo>
                      <a:pt x="18" y="441"/>
                    </a:lnTo>
                    <a:lnTo>
                      <a:pt x="18" y="457"/>
                    </a:lnTo>
                    <a:lnTo>
                      <a:pt x="18" y="462"/>
                    </a:lnTo>
                    <a:lnTo>
                      <a:pt x="19" y="463"/>
                    </a:lnTo>
                    <a:lnTo>
                      <a:pt x="22" y="466"/>
                    </a:lnTo>
                    <a:lnTo>
                      <a:pt x="27" y="469"/>
                    </a:lnTo>
                    <a:lnTo>
                      <a:pt x="32" y="472"/>
                    </a:lnTo>
                    <a:lnTo>
                      <a:pt x="38" y="476"/>
                    </a:lnTo>
                    <a:lnTo>
                      <a:pt x="42" y="477"/>
                    </a:lnTo>
                    <a:lnTo>
                      <a:pt x="45" y="477"/>
                    </a:lnTo>
                    <a:lnTo>
                      <a:pt x="47" y="473"/>
                    </a:lnTo>
                    <a:lnTo>
                      <a:pt x="48" y="477"/>
                    </a:lnTo>
                    <a:lnTo>
                      <a:pt x="49" y="482"/>
                    </a:lnTo>
                    <a:lnTo>
                      <a:pt x="50" y="488"/>
                    </a:lnTo>
                    <a:lnTo>
                      <a:pt x="53" y="495"/>
                    </a:lnTo>
                    <a:lnTo>
                      <a:pt x="55" y="503"/>
                    </a:lnTo>
                    <a:lnTo>
                      <a:pt x="58" y="509"/>
                    </a:lnTo>
                    <a:lnTo>
                      <a:pt x="59" y="514"/>
                    </a:lnTo>
                    <a:lnTo>
                      <a:pt x="59" y="515"/>
                    </a:lnTo>
                    <a:lnTo>
                      <a:pt x="59" y="515"/>
                    </a:lnTo>
                    <a:lnTo>
                      <a:pt x="59" y="518"/>
                    </a:lnTo>
                    <a:lnTo>
                      <a:pt x="58" y="519"/>
                    </a:lnTo>
                    <a:lnTo>
                      <a:pt x="58" y="523"/>
                    </a:lnTo>
                    <a:lnTo>
                      <a:pt x="56" y="526"/>
                    </a:lnTo>
                    <a:lnTo>
                      <a:pt x="55" y="530"/>
                    </a:lnTo>
                    <a:lnTo>
                      <a:pt x="55" y="536"/>
                    </a:lnTo>
                    <a:lnTo>
                      <a:pt x="54" y="542"/>
                    </a:lnTo>
                    <a:lnTo>
                      <a:pt x="54" y="551"/>
                    </a:lnTo>
                    <a:lnTo>
                      <a:pt x="55" y="561"/>
                    </a:lnTo>
                    <a:lnTo>
                      <a:pt x="58" y="573"/>
                    </a:lnTo>
                    <a:lnTo>
                      <a:pt x="60" y="584"/>
                    </a:lnTo>
                    <a:lnTo>
                      <a:pt x="64" y="595"/>
                    </a:lnTo>
                    <a:lnTo>
                      <a:pt x="66" y="605"/>
                    </a:lnTo>
                    <a:lnTo>
                      <a:pt x="68" y="612"/>
                    </a:lnTo>
                    <a:lnTo>
                      <a:pt x="69" y="613"/>
                    </a:lnTo>
                    <a:lnTo>
                      <a:pt x="58" y="636"/>
                    </a:lnTo>
                    <a:lnTo>
                      <a:pt x="61" y="673"/>
                    </a:lnTo>
                    <a:lnTo>
                      <a:pt x="61" y="673"/>
                    </a:lnTo>
                    <a:lnTo>
                      <a:pt x="64" y="676"/>
                    </a:lnTo>
                    <a:lnTo>
                      <a:pt x="66" y="678"/>
                    </a:lnTo>
                    <a:lnTo>
                      <a:pt x="70" y="681"/>
                    </a:lnTo>
                    <a:lnTo>
                      <a:pt x="74" y="682"/>
                    </a:lnTo>
                    <a:lnTo>
                      <a:pt x="77" y="685"/>
                    </a:lnTo>
                    <a:lnTo>
                      <a:pt x="81" y="685"/>
                    </a:lnTo>
                    <a:lnTo>
                      <a:pt x="85" y="682"/>
                    </a:lnTo>
                    <a:lnTo>
                      <a:pt x="87" y="680"/>
                    </a:lnTo>
                    <a:lnTo>
                      <a:pt x="90" y="675"/>
                    </a:lnTo>
                    <a:lnTo>
                      <a:pt x="92" y="671"/>
                    </a:lnTo>
                    <a:lnTo>
                      <a:pt x="94" y="666"/>
                    </a:lnTo>
                    <a:lnTo>
                      <a:pt x="95" y="662"/>
                    </a:lnTo>
                    <a:lnTo>
                      <a:pt x="95" y="659"/>
                    </a:lnTo>
                    <a:lnTo>
                      <a:pt x="96" y="656"/>
                    </a:lnTo>
                    <a:lnTo>
                      <a:pt x="96" y="655"/>
                    </a:lnTo>
                    <a:lnTo>
                      <a:pt x="87" y="608"/>
                    </a:lnTo>
                    <a:lnTo>
                      <a:pt x="101" y="514"/>
                    </a:lnTo>
                    <a:lnTo>
                      <a:pt x="105" y="495"/>
                    </a:lnTo>
                    <a:lnTo>
                      <a:pt x="123" y="495"/>
                    </a:lnTo>
                    <a:lnTo>
                      <a:pt x="123" y="497"/>
                    </a:lnTo>
                    <a:lnTo>
                      <a:pt x="123" y="499"/>
                    </a:lnTo>
                    <a:lnTo>
                      <a:pt x="123" y="504"/>
                    </a:lnTo>
                    <a:lnTo>
                      <a:pt x="123" y="510"/>
                    </a:lnTo>
                    <a:lnTo>
                      <a:pt x="123" y="518"/>
                    </a:lnTo>
                    <a:lnTo>
                      <a:pt x="124" y="525"/>
                    </a:lnTo>
                    <a:lnTo>
                      <a:pt x="126" y="534"/>
                    </a:lnTo>
                    <a:lnTo>
                      <a:pt x="127" y="542"/>
                    </a:lnTo>
                    <a:lnTo>
                      <a:pt x="128" y="553"/>
                    </a:lnTo>
                    <a:lnTo>
                      <a:pt x="131" y="565"/>
                    </a:lnTo>
                    <a:lnTo>
                      <a:pt x="133" y="577"/>
                    </a:lnTo>
                    <a:lnTo>
                      <a:pt x="136" y="587"/>
                    </a:lnTo>
                    <a:lnTo>
                      <a:pt x="138" y="597"/>
                    </a:lnTo>
                    <a:lnTo>
                      <a:pt x="139" y="604"/>
                    </a:lnTo>
                    <a:lnTo>
                      <a:pt x="141" y="609"/>
                    </a:lnTo>
                    <a:lnTo>
                      <a:pt x="141" y="612"/>
                    </a:lnTo>
                    <a:lnTo>
                      <a:pt x="138" y="654"/>
                    </a:lnTo>
                    <a:lnTo>
                      <a:pt x="150" y="657"/>
                    </a:lnTo>
                    <a:lnTo>
                      <a:pt x="150" y="651"/>
                    </a:lnTo>
                    <a:lnTo>
                      <a:pt x="150" y="652"/>
                    </a:lnTo>
                    <a:lnTo>
                      <a:pt x="153" y="652"/>
                    </a:lnTo>
                    <a:lnTo>
                      <a:pt x="157" y="655"/>
                    </a:lnTo>
                    <a:lnTo>
                      <a:pt x="160" y="657"/>
                    </a:lnTo>
                    <a:lnTo>
                      <a:pt x="165" y="660"/>
                    </a:lnTo>
                    <a:lnTo>
                      <a:pt x="170" y="662"/>
                    </a:lnTo>
                    <a:lnTo>
                      <a:pt x="175" y="665"/>
                    </a:lnTo>
                    <a:lnTo>
                      <a:pt x="181" y="667"/>
                    </a:lnTo>
                    <a:lnTo>
                      <a:pt x="186" y="670"/>
                    </a:lnTo>
                    <a:lnTo>
                      <a:pt x="192" y="671"/>
                    </a:lnTo>
                    <a:lnTo>
                      <a:pt x="197" y="671"/>
                    </a:lnTo>
                    <a:lnTo>
                      <a:pt x="202" y="671"/>
                    </a:lnTo>
                    <a:lnTo>
                      <a:pt x="207" y="670"/>
                    </a:lnTo>
                    <a:lnTo>
                      <a:pt x="211" y="668"/>
                    </a:lnTo>
                    <a:lnTo>
                      <a:pt x="214" y="668"/>
                    </a:lnTo>
                    <a:lnTo>
                      <a:pt x="214" y="667"/>
                    </a:lnTo>
                    <a:lnTo>
                      <a:pt x="212" y="655"/>
                    </a:lnTo>
                    <a:lnTo>
                      <a:pt x="117" y="323"/>
                    </a:lnTo>
                  </a:path>
                </a:pathLst>
              </a:custGeom>
              <a:solidFill>
                <a:srgbClr val="009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Freeform 16"/>
              <p:cNvSpPr>
                <a:spLocks/>
              </p:cNvSpPr>
              <p:nvPr/>
            </p:nvSpPr>
            <p:spPr bwMode="auto">
              <a:xfrm>
                <a:off x="4303" y="1235"/>
                <a:ext cx="224" cy="729"/>
              </a:xfrm>
              <a:custGeom>
                <a:avLst/>
                <a:gdLst>
                  <a:gd name="T0" fmla="*/ 42 w 224"/>
                  <a:gd name="T1" fmla="*/ 409 h 729"/>
                  <a:gd name="T2" fmla="*/ 19 w 224"/>
                  <a:gd name="T3" fmla="*/ 300 h 729"/>
                  <a:gd name="T4" fmla="*/ 1 w 224"/>
                  <a:gd name="T5" fmla="*/ 246 h 729"/>
                  <a:gd name="T6" fmla="*/ 6 w 224"/>
                  <a:gd name="T7" fmla="*/ 225 h 729"/>
                  <a:gd name="T8" fmla="*/ 14 w 224"/>
                  <a:gd name="T9" fmla="*/ 193 h 729"/>
                  <a:gd name="T10" fmla="*/ 26 w 224"/>
                  <a:gd name="T11" fmla="*/ 163 h 729"/>
                  <a:gd name="T12" fmla="*/ 39 w 224"/>
                  <a:gd name="T13" fmla="*/ 144 h 729"/>
                  <a:gd name="T14" fmla="*/ 59 w 224"/>
                  <a:gd name="T15" fmla="*/ 128 h 729"/>
                  <a:gd name="T16" fmla="*/ 80 w 224"/>
                  <a:gd name="T17" fmla="*/ 113 h 729"/>
                  <a:gd name="T18" fmla="*/ 95 w 224"/>
                  <a:gd name="T19" fmla="*/ 105 h 729"/>
                  <a:gd name="T20" fmla="*/ 95 w 224"/>
                  <a:gd name="T21" fmla="*/ 86 h 729"/>
                  <a:gd name="T22" fmla="*/ 84 w 224"/>
                  <a:gd name="T23" fmla="*/ 64 h 729"/>
                  <a:gd name="T24" fmla="*/ 83 w 224"/>
                  <a:gd name="T25" fmla="*/ 55 h 729"/>
                  <a:gd name="T26" fmla="*/ 81 w 224"/>
                  <a:gd name="T27" fmla="*/ 42 h 729"/>
                  <a:gd name="T28" fmla="*/ 85 w 224"/>
                  <a:gd name="T29" fmla="*/ 28 h 729"/>
                  <a:gd name="T30" fmla="*/ 92 w 224"/>
                  <a:gd name="T31" fmla="*/ 16 h 729"/>
                  <a:gd name="T32" fmla="*/ 96 w 224"/>
                  <a:gd name="T33" fmla="*/ 7 h 729"/>
                  <a:gd name="T34" fmla="*/ 101 w 224"/>
                  <a:gd name="T35" fmla="*/ 2 h 729"/>
                  <a:gd name="T36" fmla="*/ 112 w 224"/>
                  <a:gd name="T37" fmla="*/ 0 h 729"/>
                  <a:gd name="T38" fmla="*/ 135 w 224"/>
                  <a:gd name="T39" fmla="*/ 0 h 729"/>
                  <a:gd name="T40" fmla="*/ 146 w 224"/>
                  <a:gd name="T41" fmla="*/ 1 h 729"/>
                  <a:gd name="T42" fmla="*/ 149 w 224"/>
                  <a:gd name="T43" fmla="*/ 4 h 729"/>
                  <a:gd name="T44" fmla="*/ 154 w 224"/>
                  <a:gd name="T45" fmla="*/ 11 h 729"/>
                  <a:gd name="T46" fmla="*/ 163 w 224"/>
                  <a:gd name="T47" fmla="*/ 21 h 729"/>
                  <a:gd name="T48" fmla="*/ 166 w 224"/>
                  <a:gd name="T49" fmla="*/ 34 h 729"/>
                  <a:gd name="T50" fmla="*/ 164 w 224"/>
                  <a:gd name="T51" fmla="*/ 48 h 729"/>
                  <a:gd name="T52" fmla="*/ 162 w 224"/>
                  <a:gd name="T53" fmla="*/ 58 h 729"/>
                  <a:gd name="T54" fmla="*/ 147 w 224"/>
                  <a:gd name="T55" fmla="*/ 92 h 729"/>
                  <a:gd name="T56" fmla="*/ 148 w 224"/>
                  <a:gd name="T57" fmla="*/ 106 h 729"/>
                  <a:gd name="T58" fmla="*/ 164 w 224"/>
                  <a:gd name="T59" fmla="*/ 116 h 729"/>
                  <a:gd name="T60" fmla="*/ 187 w 224"/>
                  <a:gd name="T61" fmla="*/ 131 h 729"/>
                  <a:gd name="T62" fmla="*/ 203 w 224"/>
                  <a:gd name="T63" fmla="*/ 144 h 729"/>
                  <a:gd name="T64" fmla="*/ 206 w 224"/>
                  <a:gd name="T65" fmla="*/ 156 h 729"/>
                  <a:gd name="T66" fmla="*/ 210 w 224"/>
                  <a:gd name="T67" fmla="*/ 189 h 729"/>
                  <a:gd name="T68" fmla="*/ 215 w 224"/>
                  <a:gd name="T69" fmla="*/ 232 h 729"/>
                  <a:gd name="T70" fmla="*/ 219 w 224"/>
                  <a:gd name="T71" fmla="*/ 268 h 729"/>
                  <a:gd name="T72" fmla="*/ 220 w 224"/>
                  <a:gd name="T73" fmla="*/ 284 h 729"/>
                  <a:gd name="T74" fmla="*/ 221 w 224"/>
                  <a:gd name="T75" fmla="*/ 314 h 729"/>
                  <a:gd name="T76" fmla="*/ 223 w 224"/>
                  <a:gd name="T77" fmla="*/ 354 h 729"/>
                  <a:gd name="T78" fmla="*/ 221 w 224"/>
                  <a:gd name="T79" fmla="*/ 388 h 729"/>
                  <a:gd name="T80" fmla="*/ 216 w 224"/>
                  <a:gd name="T81" fmla="*/ 406 h 729"/>
                  <a:gd name="T82" fmla="*/ 210 w 224"/>
                  <a:gd name="T83" fmla="*/ 411 h 729"/>
                  <a:gd name="T84" fmla="*/ 201 w 224"/>
                  <a:gd name="T85" fmla="*/ 412 h 729"/>
                  <a:gd name="T86" fmla="*/ 196 w 224"/>
                  <a:gd name="T87" fmla="*/ 411 h 729"/>
                  <a:gd name="T88" fmla="*/ 198 w 224"/>
                  <a:gd name="T89" fmla="*/ 401 h 729"/>
                  <a:gd name="T90" fmla="*/ 189 w 224"/>
                  <a:gd name="T91" fmla="*/ 402 h 729"/>
                  <a:gd name="T92" fmla="*/ 190 w 224"/>
                  <a:gd name="T93" fmla="*/ 531 h 729"/>
                  <a:gd name="T94" fmla="*/ 196 w 224"/>
                  <a:gd name="T95" fmla="*/ 672 h 729"/>
                  <a:gd name="T96" fmla="*/ 164 w 224"/>
                  <a:gd name="T97" fmla="*/ 688 h 729"/>
                  <a:gd name="T98" fmla="*/ 120 w 224"/>
                  <a:gd name="T99" fmla="*/ 690 h 729"/>
                  <a:gd name="T100" fmla="*/ 113 w 224"/>
                  <a:gd name="T101" fmla="*/ 700 h 729"/>
                  <a:gd name="T102" fmla="*/ 104 w 224"/>
                  <a:gd name="T103" fmla="*/ 714 h 729"/>
                  <a:gd name="T104" fmla="*/ 94 w 224"/>
                  <a:gd name="T105" fmla="*/ 725 h 729"/>
                  <a:gd name="T106" fmla="*/ 85 w 224"/>
                  <a:gd name="T107" fmla="*/ 728 h 729"/>
                  <a:gd name="T108" fmla="*/ 75 w 224"/>
                  <a:gd name="T109" fmla="*/ 726 h 729"/>
                  <a:gd name="T110" fmla="*/ 68 w 224"/>
                  <a:gd name="T111" fmla="*/ 725 h 729"/>
                  <a:gd name="T112" fmla="*/ 61 w 224"/>
                  <a:gd name="T113" fmla="*/ 724 h 729"/>
                  <a:gd name="T114" fmla="*/ 69 w 224"/>
                  <a:gd name="T115" fmla="*/ 697 h 729"/>
                  <a:gd name="T116" fmla="*/ 54 w 224"/>
                  <a:gd name="T117" fmla="*/ 541 h 729"/>
                  <a:gd name="T118" fmla="*/ 45 w 224"/>
                  <a:gd name="T119" fmla="*/ 377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4" h="729">
                    <a:moveTo>
                      <a:pt x="45" y="377"/>
                    </a:moveTo>
                    <a:lnTo>
                      <a:pt x="42" y="409"/>
                    </a:lnTo>
                    <a:lnTo>
                      <a:pt x="13" y="370"/>
                    </a:lnTo>
                    <a:lnTo>
                      <a:pt x="19" y="300"/>
                    </a:lnTo>
                    <a:lnTo>
                      <a:pt x="0" y="250"/>
                    </a:lnTo>
                    <a:lnTo>
                      <a:pt x="1" y="246"/>
                    </a:lnTo>
                    <a:lnTo>
                      <a:pt x="2" y="237"/>
                    </a:lnTo>
                    <a:lnTo>
                      <a:pt x="6" y="225"/>
                    </a:lnTo>
                    <a:lnTo>
                      <a:pt x="9" y="210"/>
                    </a:lnTo>
                    <a:lnTo>
                      <a:pt x="14" y="193"/>
                    </a:lnTo>
                    <a:lnTo>
                      <a:pt x="19" y="178"/>
                    </a:lnTo>
                    <a:lnTo>
                      <a:pt x="26" y="163"/>
                    </a:lnTo>
                    <a:lnTo>
                      <a:pt x="32" y="153"/>
                    </a:lnTo>
                    <a:lnTo>
                      <a:pt x="39" y="144"/>
                    </a:lnTo>
                    <a:lnTo>
                      <a:pt x="48" y="137"/>
                    </a:lnTo>
                    <a:lnTo>
                      <a:pt x="59" y="128"/>
                    </a:lnTo>
                    <a:lnTo>
                      <a:pt x="70" y="121"/>
                    </a:lnTo>
                    <a:lnTo>
                      <a:pt x="80" y="113"/>
                    </a:lnTo>
                    <a:lnTo>
                      <a:pt x="89" y="108"/>
                    </a:lnTo>
                    <a:lnTo>
                      <a:pt x="95" y="105"/>
                    </a:lnTo>
                    <a:lnTo>
                      <a:pt x="96" y="104"/>
                    </a:lnTo>
                    <a:lnTo>
                      <a:pt x="95" y="86"/>
                    </a:lnTo>
                    <a:lnTo>
                      <a:pt x="84" y="64"/>
                    </a:lnTo>
                    <a:lnTo>
                      <a:pt x="84" y="64"/>
                    </a:lnTo>
                    <a:lnTo>
                      <a:pt x="83" y="60"/>
                    </a:lnTo>
                    <a:lnTo>
                      <a:pt x="83" y="55"/>
                    </a:lnTo>
                    <a:lnTo>
                      <a:pt x="81" y="49"/>
                    </a:lnTo>
                    <a:lnTo>
                      <a:pt x="81" y="42"/>
                    </a:lnTo>
                    <a:lnTo>
                      <a:pt x="83" y="34"/>
                    </a:lnTo>
                    <a:lnTo>
                      <a:pt x="85" y="28"/>
                    </a:lnTo>
                    <a:lnTo>
                      <a:pt x="89" y="21"/>
                    </a:lnTo>
                    <a:lnTo>
                      <a:pt x="92" y="16"/>
                    </a:lnTo>
                    <a:lnTo>
                      <a:pt x="95" y="12"/>
                    </a:lnTo>
                    <a:lnTo>
                      <a:pt x="96" y="7"/>
                    </a:lnTo>
                    <a:lnTo>
                      <a:pt x="99" y="4"/>
                    </a:lnTo>
                    <a:lnTo>
                      <a:pt x="101" y="2"/>
                    </a:lnTo>
                    <a:lnTo>
                      <a:pt x="106" y="1"/>
                    </a:lnTo>
                    <a:lnTo>
                      <a:pt x="112" y="0"/>
                    </a:lnTo>
                    <a:lnTo>
                      <a:pt x="123" y="0"/>
                    </a:lnTo>
                    <a:lnTo>
                      <a:pt x="135" y="0"/>
                    </a:lnTo>
                    <a:lnTo>
                      <a:pt x="141" y="0"/>
                    </a:lnTo>
                    <a:lnTo>
                      <a:pt x="146" y="1"/>
                    </a:lnTo>
                    <a:lnTo>
                      <a:pt x="148" y="2"/>
                    </a:lnTo>
                    <a:lnTo>
                      <a:pt x="149" y="4"/>
                    </a:lnTo>
                    <a:lnTo>
                      <a:pt x="151" y="7"/>
                    </a:lnTo>
                    <a:lnTo>
                      <a:pt x="154" y="11"/>
                    </a:lnTo>
                    <a:lnTo>
                      <a:pt x="159" y="16"/>
                    </a:lnTo>
                    <a:lnTo>
                      <a:pt x="163" y="21"/>
                    </a:lnTo>
                    <a:lnTo>
                      <a:pt x="166" y="27"/>
                    </a:lnTo>
                    <a:lnTo>
                      <a:pt x="166" y="34"/>
                    </a:lnTo>
                    <a:lnTo>
                      <a:pt x="166" y="42"/>
                    </a:lnTo>
                    <a:lnTo>
                      <a:pt x="164" y="48"/>
                    </a:lnTo>
                    <a:lnTo>
                      <a:pt x="163" y="54"/>
                    </a:lnTo>
                    <a:lnTo>
                      <a:pt x="162" y="58"/>
                    </a:lnTo>
                    <a:lnTo>
                      <a:pt x="162" y="60"/>
                    </a:lnTo>
                    <a:lnTo>
                      <a:pt x="147" y="92"/>
                    </a:lnTo>
                    <a:lnTo>
                      <a:pt x="146" y="104"/>
                    </a:lnTo>
                    <a:lnTo>
                      <a:pt x="148" y="106"/>
                    </a:lnTo>
                    <a:lnTo>
                      <a:pt x="154" y="110"/>
                    </a:lnTo>
                    <a:lnTo>
                      <a:pt x="164" y="116"/>
                    </a:lnTo>
                    <a:lnTo>
                      <a:pt x="175" y="123"/>
                    </a:lnTo>
                    <a:lnTo>
                      <a:pt x="187" y="131"/>
                    </a:lnTo>
                    <a:lnTo>
                      <a:pt x="196" y="138"/>
                    </a:lnTo>
                    <a:lnTo>
                      <a:pt x="203" y="144"/>
                    </a:lnTo>
                    <a:lnTo>
                      <a:pt x="205" y="148"/>
                    </a:lnTo>
                    <a:lnTo>
                      <a:pt x="206" y="156"/>
                    </a:lnTo>
                    <a:lnTo>
                      <a:pt x="208" y="169"/>
                    </a:lnTo>
                    <a:lnTo>
                      <a:pt x="210" y="189"/>
                    </a:lnTo>
                    <a:lnTo>
                      <a:pt x="213" y="210"/>
                    </a:lnTo>
                    <a:lnTo>
                      <a:pt x="215" y="232"/>
                    </a:lnTo>
                    <a:lnTo>
                      <a:pt x="218" y="252"/>
                    </a:lnTo>
                    <a:lnTo>
                      <a:pt x="219" y="268"/>
                    </a:lnTo>
                    <a:lnTo>
                      <a:pt x="220" y="278"/>
                    </a:lnTo>
                    <a:lnTo>
                      <a:pt x="220" y="284"/>
                    </a:lnTo>
                    <a:lnTo>
                      <a:pt x="221" y="298"/>
                    </a:lnTo>
                    <a:lnTo>
                      <a:pt x="221" y="314"/>
                    </a:lnTo>
                    <a:lnTo>
                      <a:pt x="223" y="334"/>
                    </a:lnTo>
                    <a:lnTo>
                      <a:pt x="223" y="354"/>
                    </a:lnTo>
                    <a:lnTo>
                      <a:pt x="223" y="372"/>
                    </a:lnTo>
                    <a:lnTo>
                      <a:pt x="221" y="388"/>
                    </a:lnTo>
                    <a:lnTo>
                      <a:pt x="219" y="401"/>
                    </a:lnTo>
                    <a:lnTo>
                      <a:pt x="216" y="406"/>
                    </a:lnTo>
                    <a:lnTo>
                      <a:pt x="214" y="408"/>
                    </a:lnTo>
                    <a:lnTo>
                      <a:pt x="210" y="411"/>
                    </a:lnTo>
                    <a:lnTo>
                      <a:pt x="205" y="411"/>
                    </a:lnTo>
                    <a:lnTo>
                      <a:pt x="201" y="412"/>
                    </a:lnTo>
                    <a:lnTo>
                      <a:pt x="199" y="411"/>
                    </a:lnTo>
                    <a:lnTo>
                      <a:pt x="196" y="411"/>
                    </a:lnTo>
                    <a:lnTo>
                      <a:pt x="195" y="411"/>
                    </a:lnTo>
                    <a:lnTo>
                      <a:pt x="198" y="401"/>
                    </a:lnTo>
                    <a:lnTo>
                      <a:pt x="208" y="392"/>
                    </a:lnTo>
                    <a:lnTo>
                      <a:pt x="189" y="402"/>
                    </a:lnTo>
                    <a:lnTo>
                      <a:pt x="194" y="500"/>
                    </a:lnTo>
                    <a:lnTo>
                      <a:pt x="190" y="531"/>
                    </a:lnTo>
                    <a:lnTo>
                      <a:pt x="164" y="643"/>
                    </a:lnTo>
                    <a:lnTo>
                      <a:pt x="196" y="672"/>
                    </a:lnTo>
                    <a:lnTo>
                      <a:pt x="201" y="690"/>
                    </a:lnTo>
                    <a:lnTo>
                      <a:pt x="164" y="688"/>
                    </a:lnTo>
                    <a:lnTo>
                      <a:pt x="121" y="689"/>
                    </a:lnTo>
                    <a:lnTo>
                      <a:pt x="120" y="690"/>
                    </a:lnTo>
                    <a:lnTo>
                      <a:pt x="117" y="695"/>
                    </a:lnTo>
                    <a:lnTo>
                      <a:pt x="113" y="700"/>
                    </a:lnTo>
                    <a:lnTo>
                      <a:pt x="109" y="708"/>
                    </a:lnTo>
                    <a:lnTo>
                      <a:pt x="104" y="714"/>
                    </a:lnTo>
                    <a:lnTo>
                      <a:pt x="99" y="720"/>
                    </a:lnTo>
                    <a:lnTo>
                      <a:pt x="94" y="725"/>
                    </a:lnTo>
                    <a:lnTo>
                      <a:pt x="89" y="728"/>
                    </a:lnTo>
                    <a:lnTo>
                      <a:pt x="85" y="728"/>
                    </a:lnTo>
                    <a:lnTo>
                      <a:pt x="80" y="728"/>
                    </a:lnTo>
                    <a:lnTo>
                      <a:pt x="75" y="726"/>
                    </a:lnTo>
                    <a:lnTo>
                      <a:pt x="71" y="726"/>
                    </a:lnTo>
                    <a:lnTo>
                      <a:pt x="68" y="725"/>
                    </a:lnTo>
                    <a:lnTo>
                      <a:pt x="64" y="724"/>
                    </a:lnTo>
                    <a:lnTo>
                      <a:pt x="61" y="724"/>
                    </a:lnTo>
                    <a:lnTo>
                      <a:pt x="61" y="723"/>
                    </a:lnTo>
                    <a:lnTo>
                      <a:pt x="69" y="697"/>
                    </a:lnTo>
                    <a:lnTo>
                      <a:pt x="80" y="667"/>
                    </a:lnTo>
                    <a:lnTo>
                      <a:pt x="54" y="541"/>
                    </a:lnTo>
                    <a:lnTo>
                      <a:pt x="49" y="420"/>
                    </a:lnTo>
                    <a:lnTo>
                      <a:pt x="45" y="377"/>
                    </a:lnTo>
                  </a:path>
                </a:pathLst>
              </a:custGeom>
              <a:solidFill>
                <a:srgbClr val="4C4C4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Freeform 17"/>
              <p:cNvSpPr>
                <a:spLocks/>
              </p:cNvSpPr>
              <p:nvPr/>
            </p:nvSpPr>
            <p:spPr bwMode="auto">
              <a:xfrm>
                <a:off x="4700" y="1236"/>
                <a:ext cx="222" cy="685"/>
              </a:xfrm>
              <a:custGeom>
                <a:avLst/>
                <a:gdLst>
                  <a:gd name="T0" fmla="*/ 182 w 222"/>
                  <a:gd name="T1" fmla="*/ 350 h 685"/>
                  <a:gd name="T2" fmla="*/ 178 w 222"/>
                  <a:gd name="T3" fmla="*/ 339 h 685"/>
                  <a:gd name="T4" fmla="*/ 171 w 222"/>
                  <a:gd name="T5" fmla="*/ 298 h 685"/>
                  <a:gd name="T6" fmla="*/ 183 w 222"/>
                  <a:gd name="T7" fmla="*/ 256 h 685"/>
                  <a:gd name="T8" fmla="*/ 188 w 222"/>
                  <a:gd name="T9" fmla="*/ 229 h 685"/>
                  <a:gd name="T10" fmla="*/ 180 w 222"/>
                  <a:gd name="T11" fmla="*/ 162 h 685"/>
                  <a:gd name="T12" fmla="*/ 151 w 222"/>
                  <a:gd name="T13" fmla="*/ 118 h 685"/>
                  <a:gd name="T14" fmla="*/ 135 w 222"/>
                  <a:gd name="T15" fmla="*/ 104 h 685"/>
                  <a:gd name="T16" fmla="*/ 147 w 222"/>
                  <a:gd name="T17" fmla="*/ 85 h 685"/>
                  <a:gd name="T18" fmla="*/ 142 w 222"/>
                  <a:gd name="T19" fmla="*/ 84 h 685"/>
                  <a:gd name="T20" fmla="*/ 131 w 222"/>
                  <a:gd name="T21" fmla="*/ 68 h 685"/>
                  <a:gd name="T22" fmla="*/ 139 w 222"/>
                  <a:gd name="T23" fmla="*/ 38 h 685"/>
                  <a:gd name="T24" fmla="*/ 112 w 222"/>
                  <a:gd name="T25" fmla="*/ 2 h 685"/>
                  <a:gd name="T26" fmla="*/ 79 w 222"/>
                  <a:gd name="T27" fmla="*/ 2 h 685"/>
                  <a:gd name="T28" fmla="*/ 53 w 222"/>
                  <a:gd name="T29" fmla="*/ 11 h 685"/>
                  <a:gd name="T30" fmla="*/ 53 w 222"/>
                  <a:gd name="T31" fmla="*/ 21 h 685"/>
                  <a:gd name="T32" fmla="*/ 53 w 222"/>
                  <a:gd name="T33" fmla="*/ 26 h 685"/>
                  <a:gd name="T34" fmla="*/ 50 w 222"/>
                  <a:gd name="T35" fmla="*/ 35 h 685"/>
                  <a:gd name="T36" fmla="*/ 55 w 222"/>
                  <a:gd name="T37" fmla="*/ 68 h 685"/>
                  <a:gd name="T38" fmla="*/ 52 w 222"/>
                  <a:gd name="T39" fmla="*/ 75 h 685"/>
                  <a:gd name="T40" fmla="*/ 45 w 222"/>
                  <a:gd name="T41" fmla="*/ 81 h 685"/>
                  <a:gd name="T42" fmla="*/ 53 w 222"/>
                  <a:gd name="T43" fmla="*/ 91 h 685"/>
                  <a:gd name="T44" fmla="*/ 60 w 222"/>
                  <a:gd name="T45" fmla="*/ 100 h 685"/>
                  <a:gd name="T46" fmla="*/ 52 w 222"/>
                  <a:gd name="T47" fmla="*/ 110 h 685"/>
                  <a:gd name="T48" fmla="*/ 42 w 222"/>
                  <a:gd name="T49" fmla="*/ 115 h 685"/>
                  <a:gd name="T50" fmla="*/ 34 w 222"/>
                  <a:gd name="T51" fmla="*/ 116 h 685"/>
                  <a:gd name="T52" fmla="*/ 22 w 222"/>
                  <a:gd name="T53" fmla="*/ 131 h 685"/>
                  <a:gd name="T54" fmla="*/ 8 w 222"/>
                  <a:gd name="T55" fmla="*/ 237 h 685"/>
                  <a:gd name="T56" fmla="*/ 7 w 222"/>
                  <a:gd name="T57" fmla="*/ 282 h 685"/>
                  <a:gd name="T58" fmla="*/ 0 w 222"/>
                  <a:gd name="T59" fmla="*/ 309 h 685"/>
                  <a:gd name="T60" fmla="*/ 7 w 222"/>
                  <a:gd name="T61" fmla="*/ 325 h 685"/>
                  <a:gd name="T62" fmla="*/ 9 w 222"/>
                  <a:gd name="T63" fmla="*/ 385 h 685"/>
                  <a:gd name="T64" fmla="*/ 7 w 222"/>
                  <a:gd name="T65" fmla="*/ 437 h 685"/>
                  <a:gd name="T66" fmla="*/ 14 w 222"/>
                  <a:gd name="T67" fmla="*/ 467 h 685"/>
                  <a:gd name="T68" fmla="*/ 19 w 222"/>
                  <a:gd name="T69" fmla="*/ 472 h 685"/>
                  <a:gd name="T70" fmla="*/ 26 w 222"/>
                  <a:gd name="T71" fmla="*/ 526 h 685"/>
                  <a:gd name="T72" fmla="*/ 31 w 222"/>
                  <a:gd name="T73" fmla="*/ 600 h 685"/>
                  <a:gd name="T74" fmla="*/ 21 w 222"/>
                  <a:gd name="T75" fmla="*/ 644 h 685"/>
                  <a:gd name="T76" fmla="*/ 12 w 222"/>
                  <a:gd name="T77" fmla="*/ 667 h 685"/>
                  <a:gd name="T78" fmla="*/ 17 w 222"/>
                  <a:gd name="T79" fmla="*/ 682 h 685"/>
                  <a:gd name="T80" fmla="*/ 37 w 222"/>
                  <a:gd name="T81" fmla="*/ 682 h 685"/>
                  <a:gd name="T82" fmla="*/ 52 w 222"/>
                  <a:gd name="T83" fmla="*/ 655 h 685"/>
                  <a:gd name="T84" fmla="*/ 53 w 222"/>
                  <a:gd name="T85" fmla="*/ 612 h 685"/>
                  <a:gd name="T86" fmla="*/ 55 w 222"/>
                  <a:gd name="T87" fmla="*/ 596 h 685"/>
                  <a:gd name="T88" fmla="*/ 65 w 222"/>
                  <a:gd name="T89" fmla="*/ 551 h 685"/>
                  <a:gd name="T90" fmla="*/ 70 w 222"/>
                  <a:gd name="T91" fmla="*/ 515 h 685"/>
                  <a:gd name="T92" fmla="*/ 70 w 222"/>
                  <a:gd name="T93" fmla="*/ 494 h 685"/>
                  <a:gd name="T94" fmla="*/ 93 w 222"/>
                  <a:gd name="T95" fmla="*/ 511 h 685"/>
                  <a:gd name="T96" fmla="*/ 98 w 222"/>
                  <a:gd name="T97" fmla="*/ 654 h 685"/>
                  <a:gd name="T98" fmla="*/ 101 w 222"/>
                  <a:gd name="T99" fmla="*/ 669 h 685"/>
                  <a:gd name="T100" fmla="*/ 112 w 222"/>
                  <a:gd name="T101" fmla="*/ 682 h 685"/>
                  <a:gd name="T102" fmla="*/ 127 w 222"/>
                  <a:gd name="T103" fmla="*/ 676 h 685"/>
                  <a:gd name="T104" fmla="*/ 136 w 222"/>
                  <a:gd name="T105" fmla="*/ 635 h 685"/>
                  <a:gd name="T106" fmla="*/ 130 w 222"/>
                  <a:gd name="T107" fmla="*/ 593 h 685"/>
                  <a:gd name="T108" fmla="*/ 140 w 222"/>
                  <a:gd name="T109" fmla="*/ 548 h 685"/>
                  <a:gd name="T110" fmla="*/ 139 w 222"/>
                  <a:gd name="T111" fmla="*/ 529 h 685"/>
                  <a:gd name="T112" fmla="*/ 137 w 222"/>
                  <a:gd name="T113" fmla="*/ 514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" h="685">
                    <a:moveTo>
                      <a:pt x="221" y="356"/>
                    </a:moveTo>
                    <a:lnTo>
                      <a:pt x="182" y="355"/>
                    </a:lnTo>
                    <a:lnTo>
                      <a:pt x="182" y="353"/>
                    </a:lnTo>
                    <a:lnTo>
                      <a:pt x="182" y="350"/>
                    </a:lnTo>
                    <a:lnTo>
                      <a:pt x="182" y="348"/>
                    </a:lnTo>
                    <a:lnTo>
                      <a:pt x="181" y="345"/>
                    </a:lnTo>
                    <a:lnTo>
                      <a:pt x="180" y="343"/>
                    </a:lnTo>
                    <a:lnTo>
                      <a:pt x="178" y="339"/>
                    </a:lnTo>
                    <a:lnTo>
                      <a:pt x="176" y="338"/>
                    </a:lnTo>
                    <a:lnTo>
                      <a:pt x="173" y="335"/>
                    </a:lnTo>
                    <a:lnTo>
                      <a:pt x="168" y="304"/>
                    </a:lnTo>
                    <a:lnTo>
                      <a:pt x="171" y="298"/>
                    </a:lnTo>
                    <a:lnTo>
                      <a:pt x="173" y="289"/>
                    </a:lnTo>
                    <a:lnTo>
                      <a:pt x="177" y="278"/>
                    </a:lnTo>
                    <a:lnTo>
                      <a:pt x="180" y="267"/>
                    </a:lnTo>
                    <a:lnTo>
                      <a:pt x="183" y="256"/>
                    </a:lnTo>
                    <a:lnTo>
                      <a:pt x="186" y="246"/>
                    </a:lnTo>
                    <a:lnTo>
                      <a:pt x="187" y="239"/>
                    </a:lnTo>
                    <a:lnTo>
                      <a:pt x="188" y="235"/>
                    </a:lnTo>
                    <a:lnTo>
                      <a:pt x="188" y="229"/>
                    </a:lnTo>
                    <a:lnTo>
                      <a:pt x="187" y="216"/>
                    </a:lnTo>
                    <a:lnTo>
                      <a:pt x="184" y="199"/>
                    </a:lnTo>
                    <a:lnTo>
                      <a:pt x="182" y="180"/>
                    </a:lnTo>
                    <a:lnTo>
                      <a:pt x="180" y="162"/>
                    </a:lnTo>
                    <a:lnTo>
                      <a:pt x="175" y="146"/>
                    </a:lnTo>
                    <a:lnTo>
                      <a:pt x="170" y="132"/>
                    </a:lnTo>
                    <a:lnTo>
                      <a:pt x="165" y="126"/>
                    </a:lnTo>
                    <a:lnTo>
                      <a:pt x="151" y="118"/>
                    </a:lnTo>
                    <a:lnTo>
                      <a:pt x="144" y="112"/>
                    </a:lnTo>
                    <a:lnTo>
                      <a:pt x="139" y="109"/>
                    </a:lnTo>
                    <a:lnTo>
                      <a:pt x="136" y="106"/>
                    </a:lnTo>
                    <a:lnTo>
                      <a:pt x="135" y="104"/>
                    </a:lnTo>
                    <a:lnTo>
                      <a:pt x="136" y="102"/>
                    </a:lnTo>
                    <a:lnTo>
                      <a:pt x="136" y="102"/>
                    </a:lnTo>
                    <a:lnTo>
                      <a:pt x="137" y="102"/>
                    </a:lnTo>
                    <a:lnTo>
                      <a:pt x="147" y="85"/>
                    </a:lnTo>
                    <a:lnTo>
                      <a:pt x="147" y="85"/>
                    </a:lnTo>
                    <a:lnTo>
                      <a:pt x="146" y="85"/>
                    </a:lnTo>
                    <a:lnTo>
                      <a:pt x="144" y="85"/>
                    </a:lnTo>
                    <a:lnTo>
                      <a:pt x="142" y="84"/>
                    </a:lnTo>
                    <a:lnTo>
                      <a:pt x="139" y="81"/>
                    </a:lnTo>
                    <a:lnTo>
                      <a:pt x="136" y="79"/>
                    </a:lnTo>
                    <a:lnTo>
                      <a:pt x="134" y="74"/>
                    </a:lnTo>
                    <a:lnTo>
                      <a:pt x="131" y="68"/>
                    </a:lnTo>
                    <a:lnTo>
                      <a:pt x="131" y="60"/>
                    </a:lnTo>
                    <a:lnTo>
                      <a:pt x="134" y="53"/>
                    </a:lnTo>
                    <a:lnTo>
                      <a:pt x="136" y="45"/>
                    </a:lnTo>
                    <a:lnTo>
                      <a:pt x="139" y="38"/>
                    </a:lnTo>
                    <a:lnTo>
                      <a:pt x="139" y="30"/>
                    </a:lnTo>
                    <a:lnTo>
                      <a:pt x="135" y="22"/>
                    </a:lnTo>
                    <a:lnTo>
                      <a:pt x="127" y="12"/>
                    </a:lnTo>
                    <a:lnTo>
                      <a:pt x="112" y="2"/>
                    </a:lnTo>
                    <a:lnTo>
                      <a:pt x="108" y="1"/>
                    </a:lnTo>
                    <a:lnTo>
                      <a:pt x="99" y="0"/>
                    </a:lnTo>
                    <a:lnTo>
                      <a:pt x="89" y="1"/>
                    </a:lnTo>
                    <a:lnTo>
                      <a:pt x="79" y="2"/>
                    </a:lnTo>
                    <a:lnTo>
                      <a:pt x="69" y="3"/>
                    </a:lnTo>
                    <a:lnTo>
                      <a:pt x="62" y="6"/>
                    </a:lnTo>
                    <a:lnTo>
                      <a:pt x="55" y="8"/>
                    </a:lnTo>
                    <a:lnTo>
                      <a:pt x="53" y="11"/>
                    </a:lnTo>
                    <a:lnTo>
                      <a:pt x="53" y="13"/>
                    </a:lnTo>
                    <a:lnTo>
                      <a:pt x="53" y="17"/>
                    </a:lnTo>
                    <a:lnTo>
                      <a:pt x="53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3" y="24"/>
                    </a:lnTo>
                    <a:lnTo>
                      <a:pt x="53" y="26"/>
                    </a:lnTo>
                    <a:lnTo>
                      <a:pt x="53" y="26"/>
                    </a:lnTo>
                    <a:lnTo>
                      <a:pt x="52" y="26"/>
                    </a:lnTo>
                    <a:lnTo>
                      <a:pt x="52" y="28"/>
                    </a:lnTo>
                    <a:lnTo>
                      <a:pt x="50" y="30"/>
                    </a:lnTo>
                    <a:lnTo>
                      <a:pt x="50" y="35"/>
                    </a:lnTo>
                    <a:lnTo>
                      <a:pt x="50" y="42"/>
                    </a:lnTo>
                    <a:lnTo>
                      <a:pt x="50" y="49"/>
                    </a:lnTo>
                    <a:lnTo>
                      <a:pt x="52" y="58"/>
                    </a:lnTo>
                    <a:lnTo>
                      <a:pt x="55" y="68"/>
                    </a:lnTo>
                    <a:lnTo>
                      <a:pt x="55" y="71"/>
                    </a:lnTo>
                    <a:lnTo>
                      <a:pt x="55" y="74"/>
                    </a:lnTo>
                    <a:lnTo>
                      <a:pt x="53" y="75"/>
                    </a:lnTo>
                    <a:lnTo>
                      <a:pt x="52" y="75"/>
                    </a:lnTo>
                    <a:lnTo>
                      <a:pt x="49" y="75"/>
                    </a:lnTo>
                    <a:lnTo>
                      <a:pt x="47" y="76"/>
                    </a:lnTo>
                    <a:lnTo>
                      <a:pt x="45" y="79"/>
                    </a:lnTo>
                    <a:lnTo>
                      <a:pt x="45" y="81"/>
                    </a:lnTo>
                    <a:lnTo>
                      <a:pt x="47" y="84"/>
                    </a:lnTo>
                    <a:lnTo>
                      <a:pt x="48" y="86"/>
                    </a:lnTo>
                    <a:lnTo>
                      <a:pt x="50" y="89"/>
                    </a:lnTo>
                    <a:lnTo>
                      <a:pt x="53" y="91"/>
                    </a:lnTo>
                    <a:lnTo>
                      <a:pt x="55" y="94"/>
                    </a:lnTo>
                    <a:lnTo>
                      <a:pt x="57" y="96"/>
                    </a:lnTo>
                    <a:lnTo>
                      <a:pt x="59" y="99"/>
                    </a:lnTo>
                    <a:lnTo>
                      <a:pt x="60" y="100"/>
                    </a:lnTo>
                    <a:lnTo>
                      <a:pt x="60" y="102"/>
                    </a:lnTo>
                    <a:lnTo>
                      <a:pt x="59" y="105"/>
                    </a:lnTo>
                    <a:lnTo>
                      <a:pt x="55" y="107"/>
                    </a:lnTo>
                    <a:lnTo>
                      <a:pt x="52" y="110"/>
                    </a:lnTo>
                    <a:lnTo>
                      <a:pt x="49" y="111"/>
                    </a:lnTo>
                    <a:lnTo>
                      <a:pt x="45" y="114"/>
                    </a:lnTo>
                    <a:lnTo>
                      <a:pt x="43" y="115"/>
                    </a:lnTo>
                    <a:lnTo>
                      <a:pt x="42" y="115"/>
                    </a:lnTo>
                    <a:lnTo>
                      <a:pt x="42" y="115"/>
                    </a:lnTo>
                    <a:lnTo>
                      <a:pt x="39" y="115"/>
                    </a:lnTo>
                    <a:lnTo>
                      <a:pt x="37" y="115"/>
                    </a:lnTo>
                    <a:lnTo>
                      <a:pt x="34" y="116"/>
                    </a:lnTo>
                    <a:lnTo>
                      <a:pt x="31" y="118"/>
                    </a:lnTo>
                    <a:lnTo>
                      <a:pt x="27" y="121"/>
                    </a:lnTo>
                    <a:lnTo>
                      <a:pt x="24" y="126"/>
                    </a:lnTo>
                    <a:lnTo>
                      <a:pt x="22" y="131"/>
                    </a:lnTo>
                    <a:lnTo>
                      <a:pt x="11" y="171"/>
                    </a:lnTo>
                    <a:lnTo>
                      <a:pt x="6" y="200"/>
                    </a:lnTo>
                    <a:lnTo>
                      <a:pt x="6" y="223"/>
                    </a:lnTo>
                    <a:lnTo>
                      <a:pt x="8" y="237"/>
                    </a:lnTo>
                    <a:lnTo>
                      <a:pt x="11" y="250"/>
                    </a:lnTo>
                    <a:lnTo>
                      <a:pt x="13" y="260"/>
                    </a:lnTo>
                    <a:lnTo>
                      <a:pt x="12" y="270"/>
                    </a:lnTo>
                    <a:lnTo>
                      <a:pt x="7" y="282"/>
                    </a:lnTo>
                    <a:lnTo>
                      <a:pt x="3" y="289"/>
                    </a:lnTo>
                    <a:lnTo>
                      <a:pt x="1" y="297"/>
                    </a:lnTo>
                    <a:lnTo>
                      <a:pt x="0" y="303"/>
                    </a:lnTo>
                    <a:lnTo>
                      <a:pt x="0" y="309"/>
                    </a:lnTo>
                    <a:lnTo>
                      <a:pt x="1" y="314"/>
                    </a:lnTo>
                    <a:lnTo>
                      <a:pt x="3" y="318"/>
                    </a:lnTo>
                    <a:lnTo>
                      <a:pt x="4" y="322"/>
                    </a:lnTo>
                    <a:lnTo>
                      <a:pt x="7" y="325"/>
                    </a:lnTo>
                    <a:lnTo>
                      <a:pt x="8" y="333"/>
                    </a:lnTo>
                    <a:lnTo>
                      <a:pt x="9" y="346"/>
                    </a:lnTo>
                    <a:lnTo>
                      <a:pt x="9" y="365"/>
                    </a:lnTo>
                    <a:lnTo>
                      <a:pt x="9" y="385"/>
                    </a:lnTo>
                    <a:lnTo>
                      <a:pt x="8" y="403"/>
                    </a:lnTo>
                    <a:lnTo>
                      <a:pt x="7" y="421"/>
                    </a:lnTo>
                    <a:lnTo>
                      <a:pt x="7" y="432"/>
                    </a:lnTo>
                    <a:lnTo>
                      <a:pt x="7" y="437"/>
                    </a:lnTo>
                    <a:lnTo>
                      <a:pt x="8" y="448"/>
                    </a:lnTo>
                    <a:lnTo>
                      <a:pt x="9" y="456"/>
                    </a:lnTo>
                    <a:lnTo>
                      <a:pt x="12" y="462"/>
                    </a:lnTo>
                    <a:lnTo>
                      <a:pt x="14" y="467"/>
                    </a:lnTo>
                    <a:lnTo>
                      <a:pt x="16" y="469"/>
                    </a:lnTo>
                    <a:lnTo>
                      <a:pt x="18" y="470"/>
                    </a:lnTo>
                    <a:lnTo>
                      <a:pt x="19" y="472"/>
                    </a:lnTo>
                    <a:lnTo>
                      <a:pt x="19" y="472"/>
                    </a:lnTo>
                    <a:lnTo>
                      <a:pt x="21" y="475"/>
                    </a:lnTo>
                    <a:lnTo>
                      <a:pt x="22" y="488"/>
                    </a:lnTo>
                    <a:lnTo>
                      <a:pt x="23" y="505"/>
                    </a:lnTo>
                    <a:lnTo>
                      <a:pt x="26" y="526"/>
                    </a:lnTo>
                    <a:lnTo>
                      <a:pt x="27" y="548"/>
                    </a:lnTo>
                    <a:lnTo>
                      <a:pt x="29" y="570"/>
                    </a:lnTo>
                    <a:lnTo>
                      <a:pt x="31" y="587"/>
                    </a:lnTo>
                    <a:lnTo>
                      <a:pt x="31" y="600"/>
                    </a:lnTo>
                    <a:lnTo>
                      <a:pt x="29" y="610"/>
                    </a:lnTo>
                    <a:lnTo>
                      <a:pt x="28" y="622"/>
                    </a:lnTo>
                    <a:lnTo>
                      <a:pt x="24" y="633"/>
                    </a:lnTo>
                    <a:lnTo>
                      <a:pt x="21" y="644"/>
                    </a:lnTo>
                    <a:lnTo>
                      <a:pt x="18" y="653"/>
                    </a:lnTo>
                    <a:lnTo>
                      <a:pt x="14" y="660"/>
                    </a:lnTo>
                    <a:lnTo>
                      <a:pt x="12" y="666"/>
                    </a:lnTo>
                    <a:lnTo>
                      <a:pt x="12" y="667"/>
                    </a:lnTo>
                    <a:lnTo>
                      <a:pt x="9" y="680"/>
                    </a:lnTo>
                    <a:lnTo>
                      <a:pt x="11" y="681"/>
                    </a:lnTo>
                    <a:lnTo>
                      <a:pt x="13" y="681"/>
                    </a:lnTo>
                    <a:lnTo>
                      <a:pt x="17" y="682"/>
                    </a:lnTo>
                    <a:lnTo>
                      <a:pt x="21" y="684"/>
                    </a:lnTo>
                    <a:lnTo>
                      <a:pt x="26" y="684"/>
                    </a:lnTo>
                    <a:lnTo>
                      <a:pt x="32" y="684"/>
                    </a:lnTo>
                    <a:lnTo>
                      <a:pt x="37" y="682"/>
                    </a:lnTo>
                    <a:lnTo>
                      <a:pt x="43" y="680"/>
                    </a:lnTo>
                    <a:lnTo>
                      <a:pt x="48" y="675"/>
                    </a:lnTo>
                    <a:lnTo>
                      <a:pt x="50" y="666"/>
                    </a:lnTo>
                    <a:lnTo>
                      <a:pt x="52" y="655"/>
                    </a:lnTo>
                    <a:lnTo>
                      <a:pt x="53" y="643"/>
                    </a:lnTo>
                    <a:lnTo>
                      <a:pt x="53" y="630"/>
                    </a:lnTo>
                    <a:lnTo>
                      <a:pt x="53" y="619"/>
                    </a:lnTo>
                    <a:lnTo>
                      <a:pt x="53" y="612"/>
                    </a:lnTo>
                    <a:lnTo>
                      <a:pt x="53" y="609"/>
                    </a:lnTo>
                    <a:lnTo>
                      <a:pt x="53" y="608"/>
                    </a:lnTo>
                    <a:lnTo>
                      <a:pt x="54" y="603"/>
                    </a:lnTo>
                    <a:lnTo>
                      <a:pt x="55" y="596"/>
                    </a:lnTo>
                    <a:lnTo>
                      <a:pt x="58" y="586"/>
                    </a:lnTo>
                    <a:lnTo>
                      <a:pt x="60" y="574"/>
                    </a:lnTo>
                    <a:lnTo>
                      <a:pt x="63" y="563"/>
                    </a:lnTo>
                    <a:lnTo>
                      <a:pt x="65" y="551"/>
                    </a:lnTo>
                    <a:lnTo>
                      <a:pt x="67" y="540"/>
                    </a:lnTo>
                    <a:lnTo>
                      <a:pt x="68" y="531"/>
                    </a:lnTo>
                    <a:lnTo>
                      <a:pt x="69" y="522"/>
                    </a:lnTo>
                    <a:lnTo>
                      <a:pt x="70" y="515"/>
                    </a:lnTo>
                    <a:lnTo>
                      <a:pt x="70" y="508"/>
                    </a:lnTo>
                    <a:lnTo>
                      <a:pt x="70" y="501"/>
                    </a:lnTo>
                    <a:lnTo>
                      <a:pt x="70" y="498"/>
                    </a:lnTo>
                    <a:lnTo>
                      <a:pt x="70" y="494"/>
                    </a:lnTo>
                    <a:lnTo>
                      <a:pt x="70" y="493"/>
                    </a:lnTo>
                    <a:lnTo>
                      <a:pt x="85" y="493"/>
                    </a:lnTo>
                    <a:lnTo>
                      <a:pt x="86" y="511"/>
                    </a:lnTo>
                    <a:lnTo>
                      <a:pt x="93" y="511"/>
                    </a:lnTo>
                    <a:lnTo>
                      <a:pt x="93" y="511"/>
                    </a:lnTo>
                    <a:lnTo>
                      <a:pt x="106" y="605"/>
                    </a:lnTo>
                    <a:lnTo>
                      <a:pt x="98" y="653"/>
                    </a:lnTo>
                    <a:lnTo>
                      <a:pt x="98" y="654"/>
                    </a:lnTo>
                    <a:lnTo>
                      <a:pt x="99" y="656"/>
                    </a:lnTo>
                    <a:lnTo>
                      <a:pt x="99" y="660"/>
                    </a:lnTo>
                    <a:lnTo>
                      <a:pt x="100" y="664"/>
                    </a:lnTo>
                    <a:lnTo>
                      <a:pt x="101" y="669"/>
                    </a:lnTo>
                    <a:lnTo>
                      <a:pt x="104" y="674"/>
                    </a:lnTo>
                    <a:lnTo>
                      <a:pt x="106" y="677"/>
                    </a:lnTo>
                    <a:lnTo>
                      <a:pt x="109" y="680"/>
                    </a:lnTo>
                    <a:lnTo>
                      <a:pt x="112" y="682"/>
                    </a:lnTo>
                    <a:lnTo>
                      <a:pt x="116" y="682"/>
                    </a:lnTo>
                    <a:lnTo>
                      <a:pt x="120" y="681"/>
                    </a:lnTo>
                    <a:lnTo>
                      <a:pt x="124" y="679"/>
                    </a:lnTo>
                    <a:lnTo>
                      <a:pt x="127" y="676"/>
                    </a:lnTo>
                    <a:lnTo>
                      <a:pt x="130" y="674"/>
                    </a:lnTo>
                    <a:lnTo>
                      <a:pt x="132" y="672"/>
                    </a:lnTo>
                    <a:lnTo>
                      <a:pt x="132" y="671"/>
                    </a:lnTo>
                    <a:lnTo>
                      <a:pt x="136" y="635"/>
                    </a:lnTo>
                    <a:lnTo>
                      <a:pt x="125" y="612"/>
                    </a:lnTo>
                    <a:lnTo>
                      <a:pt x="126" y="609"/>
                    </a:lnTo>
                    <a:lnTo>
                      <a:pt x="127" y="603"/>
                    </a:lnTo>
                    <a:lnTo>
                      <a:pt x="130" y="593"/>
                    </a:lnTo>
                    <a:lnTo>
                      <a:pt x="134" y="583"/>
                    </a:lnTo>
                    <a:lnTo>
                      <a:pt x="136" y="571"/>
                    </a:lnTo>
                    <a:lnTo>
                      <a:pt x="139" y="560"/>
                    </a:lnTo>
                    <a:lnTo>
                      <a:pt x="140" y="548"/>
                    </a:lnTo>
                    <a:lnTo>
                      <a:pt x="140" y="540"/>
                    </a:lnTo>
                    <a:lnTo>
                      <a:pt x="140" y="536"/>
                    </a:lnTo>
                    <a:lnTo>
                      <a:pt x="139" y="532"/>
                    </a:lnTo>
                    <a:lnTo>
                      <a:pt x="139" y="529"/>
                    </a:lnTo>
                    <a:lnTo>
                      <a:pt x="139" y="525"/>
                    </a:lnTo>
                    <a:lnTo>
                      <a:pt x="137" y="521"/>
                    </a:lnTo>
                    <a:lnTo>
                      <a:pt x="137" y="517"/>
                    </a:lnTo>
                    <a:lnTo>
                      <a:pt x="137" y="514"/>
                    </a:lnTo>
                    <a:lnTo>
                      <a:pt x="136" y="510"/>
                    </a:lnTo>
                    <a:lnTo>
                      <a:pt x="221" y="509"/>
                    </a:lnTo>
                    <a:lnTo>
                      <a:pt x="221" y="356"/>
                    </a:ln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Freeform 18"/>
              <p:cNvSpPr>
                <a:spLocks/>
              </p:cNvSpPr>
              <p:nvPr/>
            </p:nvSpPr>
            <p:spPr bwMode="auto">
              <a:xfrm>
                <a:off x="4582" y="1571"/>
                <a:ext cx="42" cy="34"/>
              </a:xfrm>
              <a:custGeom>
                <a:avLst/>
                <a:gdLst>
                  <a:gd name="T0" fmla="*/ 3 w 42"/>
                  <a:gd name="T1" fmla="*/ 19 h 34"/>
                  <a:gd name="T2" fmla="*/ 3 w 42"/>
                  <a:gd name="T3" fmla="*/ 19 h 34"/>
                  <a:gd name="T4" fmla="*/ 3 w 42"/>
                  <a:gd name="T5" fmla="*/ 19 h 34"/>
                  <a:gd name="T6" fmla="*/ 9 w 42"/>
                  <a:gd name="T7" fmla="*/ 0 h 34"/>
                  <a:gd name="T8" fmla="*/ 9 w 42"/>
                  <a:gd name="T9" fmla="*/ 1 h 34"/>
                  <a:gd name="T10" fmla="*/ 11 w 42"/>
                  <a:gd name="T11" fmla="*/ 2 h 34"/>
                  <a:gd name="T12" fmla="*/ 11 w 42"/>
                  <a:gd name="T13" fmla="*/ 3 h 34"/>
                  <a:gd name="T14" fmla="*/ 12 w 42"/>
                  <a:gd name="T15" fmla="*/ 3 h 34"/>
                  <a:gd name="T16" fmla="*/ 12 w 42"/>
                  <a:gd name="T17" fmla="*/ 4 h 34"/>
                  <a:gd name="T18" fmla="*/ 12 w 42"/>
                  <a:gd name="T19" fmla="*/ 4 h 34"/>
                  <a:gd name="T20" fmla="*/ 13 w 42"/>
                  <a:gd name="T21" fmla="*/ 4 h 34"/>
                  <a:gd name="T22" fmla="*/ 13 w 42"/>
                  <a:gd name="T23" fmla="*/ 6 h 34"/>
                  <a:gd name="T24" fmla="*/ 14 w 42"/>
                  <a:gd name="T25" fmla="*/ 6 h 34"/>
                  <a:gd name="T26" fmla="*/ 18 w 42"/>
                  <a:gd name="T27" fmla="*/ 7 h 34"/>
                  <a:gd name="T28" fmla="*/ 23 w 42"/>
                  <a:gd name="T29" fmla="*/ 9 h 34"/>
                  <a:gd name="T30" fmla="*/ 28 w 42"/>
                  <a:gd name="T31" fmla="*/ 12 h 34"/>
                  <a:gd name="T32" fmla="*/ 34 w 42"/>
                  <a:gd name="T33" fmla="*/ 15 h 34"/>
                  <a:gd name="T34" fmla="*/ 38 w 42"/>
                  <a:gd name="T35" fmla="*/ 19 h 34"/>
                  <a:gd name="T36" fmla="*/ 41 w 42"/>
                  <a:gd name="T37" fmla="*/ 24 h 34"/>
                  <a:gd name="T38" fmla="*/ 41 w 42"/>
                  <a:gd name="T39" fmla="*/ 30 h 34"/>
                  <a:gd name="T40" fmla="*/ 41 w 42"/>
                  <a:gd name="T41" fmla="*/ 30 h 34"/>
                  <a:gd name="T42" fmla="*/ 41 w 42"/>
                  <a:gd name="T43" fmla="*/ 31 h 34"/>
                  <a:gd name="T44" fmla="*/ 41 w 42"/>
                  <a:gd name="T45" fmla="*/ 31 h 34"/>
                  <a:gd name="T46" fmla="*/ 39 w 42"/>
                  <a:gd name="T47" fmla="*/ 31 h 34"/>
                  <a:gd name="T48" fmla="*/ 39 w 42"/>
                  <a:gd name="T49" fmla="*/ 31 h 34"/>
                  <a:gd name="T50" fmla="*/ 39 w 42"/>
                  <a:gd name="T51" fmla="*/ 33 h 34"/>
                  <a:gd name="T52" fmla="*/ 39 w 42"/>
                  <a:gd name="T53" fmla="*/ 33 h 34"/>
                  <a:gd name="T54" fmla="*/ 39 w 42"/>
                  <a:gd name="T55" fmla="*/ 33 h 34"/>
                  <a:gd name="T56" fmla="*/ 33 w 42"/>
                  <a:gd name="T57" fmla="*/ 30 h 34"/>
                  <a:gd name="T58" fmla="*/ 26 w 42"/>
                  <a:gd name="T59" fmla="*/ 28 h 34"/>
                  <a:gd name="T60" fmla="*/ 21 w 42"/>
                  <a:gd name="T61" fmla="*/ 25 h 34"/>
                  <a:gd name="T62" fmla="*/ 14 w 42"/>
                  <a:gd name="T63" fmla="*/ 23 h 34"/>
                  <a:gd name="T64" fmla="*/ 11 w 42"/>
                  <a:gd name="T65" fmla="*/ 22 h 34"/>
                  <a:gd name="T66" fmla="*/ 7 w 42"/>
                  <a:gd name="T67" fmla="*/ 20 h 34"/>
                  <a:gd name="T68" fmla="*/ 4 w 42"/>
                  <a:gd name="T69" fmla="*/ 20 h 34"/>
                  <a:gd name="T70" fmla="*/ 3 w 42"/>
                  <a:gd name="T71" fmla="*/ 19 h 34"/>
                  <a:gd name="T72" fmla="*/ 0 w 42"/>
                  <a:gd name="T73" fmla="*/ 22 h 34"/>
                  <a:gd name="T74" fmla="*/ 1 w 42"/>
                  <a:gd name="T75" fmla="*/ 22 h 34"/>
                  <a:gd name="T76" fmla="*/ 1 w 42"/>
                  <a:gd name="T77" fmla="*/ 22 h 34"/>
                  <a:gd name="T78" fmla="*/ 1 w 42"/>
                  <a:gd name="T79" fmla="*/ 22 h 34"/>
                  <a:gd name="T80" fmla="*/ 0 w 42"/>
                  <a:gd name="T81" fmla="*/ 22 h 34"/>
                  <a:gd name="T82" fmla="*/ 0 w 42"/>
                  <a:gd name="T83" fmla="*/ 22 h 34"/>
                  <a:gd name="T84" fmla="*/ 0 w 42"/>
                  <a:gd name="T85" fmla="*/ 22 h 34"/>
                  <a:gd name="T86" fmla="*/ 0 w 42"/>
                  <a:gd name="T87" fmla="*/ 22 h 34"/>
                  <a:gd name="T88" fmla="*/ 0 w 42"/>
                  <a:gd name="T89" fmla="*/ 22 h 34"/>
                  <a:gd name="T90" fmla="*/ 0 w 42"/>
                  <a:gd name="T91" fmla="*/ 22 h 34"/>
                  <a:gd name="T92" fmla="*/ 3 w 42"/>
                  <a:gd name="T93" fmla="*/ 19 h 34"/>
                  <a:gd name="T94" fmla="*/ 2 w 42"/>
                  <a:gd name="T95" fmla="*/ 20 h 34"/>
                  <a:gd name="T96" fmla="*/ 3 w 42"/>
                  <a:gd name="T97" fmla="*/ 20 h 34"/>
                  <a:gd name="T98" fmla="*/ 3 w 42"/>
                  <a:gd name="T99" fmla="*/ 20 h 34"/>
                  <a:gd name="T100" fmla="*/ 3 w 42"/>
                  <a:gd name="T101" fmla="*/ 20 h 34"/>
                  <a:gd name="T102" fmla="*/ 3 w 42"/>
                  <a:gd name="T103" fmla="*/ 20 h 34"/>
                  <a:gd name="T104" fmla="*/ 3 w 42"/>
                  <a:gd name="T105" fmla="*/ 20 h 34"/>
                  <a:gd name="T106" fmla="*/ 2 w 42"/>
                  <a:gd name="T107" fmla="*/ 20 h 34"/>
                  <a:gd name="T108" fmla="*/ 2 w 42"/>
                  <a:gd name="T109" fmla="*/ 20 h 34"/>
                  <a:gd name="T110" fmla="*/ 2 w 42"/>
                  <a:gd name="T111" fmla="*/ 20 h 34"/>
                  <a:gd name="T112" fmla="*/ 2 w 42"/>
                  <a:gd name="T113" fmla="*/ 20 h 34"/>
                  <a:gd name="T114" fmla="*/ 3 w 42"/>
                  <a:gd name="T115" fmla="*/ 1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2" h="34">
                    <a:moveTo>
                      <a:pt x="3" y="19"/>
                    </a:moveTo>
                    <a:lnTo>
                      <a:pt x="3" y="19"/>
                    </a:lnTo>
                    <a:lnTo>
                      <a:pt x="3" y="19"/>
                    </a:lnTo>
                    <a:lnTo>
                      <a:pt x="9" y="0"/>
                    </a:lnTo>
                    <a:lnTo>
                      <a:pt x="9" y="1"/>
                    </a:lnTo>
                    <a:lnTo>
                      <a:pt x="11" y="2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3" y="4"/>
                    </a:lnTo>
                    <a:lnTo>
                      <a:pt x="13" y="6"/>
                    </a:lnTo>
                    <a:lnTo>
                      <a:pt x="14" y="6"/>
                    </a:lnTo>
                    <a:lnTo>
                      <a:pt x="18" y="7"/>
                    </a:lnTo>
                    <a:lnTo>
                      <a:pt x="23" y="9"/>
                    </a:lnTo>
                    <a:lnTo>
                      <a:pt x="28" y="12"/>
                    </a:lnTo>
                    <a:lnTo>
                      <a:pt x="34" y="15"/>
                    </a:lnTo>
                    <a:lnTo>
                      <a:pt x="38" y="19"/>
                    </a:lnTo>
                    <a:lnTo>
                      <a:pt x="41" y="24"/>
                    </a:lnTo>
                    <a:lnTo>
                      <a:pt x="41" y="30"/>
                    </a:lnTo>
                    <a:lnTo>
                      <a:pt x="41" y="30"/>
                    </a:lnTo>
                    <a:lnTo>
                      <a:pt x="41" y="31"/>
                    </a:lnTo>
                    <a:lnTo>
                      <a:pt x="41" y="31"/>
                    </a:lnTo>
                    <a:lnTo>
                      <a:pt x="39" y="31"/>
                    </a:lnTo>
                    <a:lnTo>
                      <a:pt x="39" y="31"/>
                    </a:lnTo>
                    <a:lnTo>
                      <a:pt x="39" y="33"/>
                    </a:lnTo>
                    <a:lnTo>
                      <a:pt x="39" y="33"/>
                    </a:lnTo>
                    <a:lnTo>
                      <a:pt x="39" y="33"/>
                    </a:lnTo>
                    <a:lnTo>
                      <a:pt x="33" y="30"/>
                    </a:lnTo>
                    <a:lnTo>
                      <a:pt x="26" y="28"/>
                    </a:lnTo>
                    <a:lnTo>
                      <a:pt x="21" y="25"/>
                    </a:lnTo>
                    <a:lnTo>
                      <a:pt x="14" y="23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4" y="20"/>
                    </a:lnTo>
                    <a:lnTo>
                      <a:pt x="3" y="19"/>
                    </a:lnTo>
                    <a:lnTo>
                      <a:pt x="0" y="22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3" y="19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3" y="19"/>
                    </a:lnTo>
                  </a:path>
                </a:pathLst>
              </a:custGeom>
              <a:solidFill>
                <a:srgbClr val="7F7F7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Freeform 19"/>
              <p:cNvSpPr>
                <a:spLocks/>
              </p:cNvSpPr>
              <p:nvPr/>
            </p:nvSpPr>
            <p:spPr bwMode="auto">
              <a:xfrm>
                <a:off x="4994" y="1657"/>
                <a:ext cx="20" cy="21"/>
              </a:xfrm>
              <a:custGeom>
                <a:avLst/>
                <a:gdLst>
                  <a:gd name="T0" fmla="*/ 3 w 20"/>
                  <a:gd name="T1" fmla="*/ 0 h 21"/>
                  <a:gd name="T2" fmla="*/ 6 w 20"/>
                  <a:gd name="T3" fmla="*/ 2 h 21"/>
                  <a:gd name="T4" fmla="*/ 7 w 20"/>
                  <a:gd name="T5" fmla="*/ 4 h 21"/>
                  <a:gd name="T6" fmla="*/ 8 w 20"/>
                  <a:gd name="T7" fmla="*/ 8 h 21"/>
                  <a:gd name="T8" fmla="*/ 11 w 20"/>
                  <a:gd name="T9" fmla="*/ 10 h 21"/>
                  <a:gd name="T10" fmla="*/ 13 w 20"/>
                  <a:gd name="T11" fmla="*/ 12 h 21"/>
                  <a:gd name="T12" fmla="*/ 15 w 20"/>
                  <a:gd name="T13" fmla="*/ 16 h 21"/>
                  <a:gd name="T14" fmla="*/ 16 w 20"/>
                  <a:gd name="T15" fmla="*/ 18 h 21"/>
                  <a:gd name="T16" fmla="*/ 19 w 20"/>
                  <a:gd name="T17" fmla="*/ 20 h 21"/>
                  <a:gd name="T18" fmla="*/ 1 w 20"/>
                  <a:gd name="T19" fmla="*/ 18 h 21"/>
                  <a:gd name="T20" fmla="*/ 0 w 20"/>
                  <a:gd name="T21" fmla="*/ 4 h 21"/>
                  <a:gd name="T22" fmla="*/ 3 w 20"/>
                  <a:gd name="T2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21">
                    <a:moveTo>
                      <a:pt x="3" y="0"/>
                    </a:moveTo>
                    <a:lnTo>
                      <a:pt x="6" y="2"/>
                    </a:lnTo>
                    <a:lnTo>
                      <a:pt x="7" y="4"/>
                    </a:lnTo>
                    <a:lnTo>
                      <a:pt x="8" y="8"/>
                    </a:lnTo>
                    <a:lnTo>
                      <a:pt x="11" y="10"/>
                    </a:lnTo>
                    <a:lnTo>
                      <a:pt x="13" y="12"/>
                    </a:lnTo>
                    <a:lnTo>
                      <a:pt x="15" y="16"/>
                    </a:lnTo>
                    <a:lnTo>
                      <a:pt x="16" y="18"/>
                    </a:lnTo>
                    <a:lnTo>
                      <a:pt x="19" y="20"/>
                    </a:lnTo>
                    <a:lnTo>
                      <a:pt x="1" y="18"/>
                    </a:lnTo>
                    <a:lnTo>
                      <a:pt x="0" y="4"/>
                    </a:lnTo>
                    <a:lnTo>
                      <a:pt x="3" y="0"/>
                    </a:lnTo>
                  </a:path>
                </a:pathLst>
              </a:custGeom>
              <a:solidFill>
                <a:srgbClr val="7F7F7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Freeform 20"/>
              <p:cNvSpPr>
                <a:spLocks/>
              </p:cNvSpPr>
              <p:nvPr/>
            </p:nvSpPr>
            <p:spPr bwMode="auto">
              <a:xfrm>
                <a:off x="4297" y="1236"/>
                <a:ext cx="223" cy="731"/>
              </a:xfrm>
              <a:custGeom>
                <a:avLst/>
                <a:gdLst>
                  <a:gd name="T0" fmla="*/ 40 w 223"/>
                  <a:gd name="T1" fmla="*/ 411 h 731"/>
                  <a:gd name="T2" fmla="*/ 19 w 223"/>
                  <a:gd name="T3" fmla="*/ 302 h 731"/>
                  <a:gd name="T4" fmla="*/ 0 w 223"/>
                  <a:gd name="T5" fmla="*/ 247 h 731"/>
                  <a:gd name="T6" fmla="*/ 4 w 223"/>
                  <a:gd name="T7" fmla="*/ 226 h 731"/>
                  <a:gd name="T8" fmla="*/ 13 w 223"/>
                  <a:gd name="T9" fmla="*/ 194 h 731"/>
                  <a:gd name="T10" fmla="*/ 24 w 223"/>
                  <a:gd name="T11" fmla="*/ 164 h 731"/>
                  <a:gd name="T12" fmla="*/ 38 w 223"/>
                  <a:gd name="T13" fmla="*/ 146 h 731"/>
                  <a:gd name="T14" fmla="*/ 58 w 223"/>
                  <a:gd name="T15" fmla="*/ 130 h 731"/>
                  <a:gd name="T16" fmla="*/ 79 w 223"/>
                  <a:gd name="T17" fmla="*/ 115 h 731"/>
                  <a:gd name="T18" fmla="*/ 94 w 223"/>
                  <a:gd name="T19" fmla="*/ 106 h 731"/>
                  <a:gd name="T20" fmla="*/ 94 w 223"/>
                  <a:gd name="T21" fmla="*/ 86 h 731"/>
                  <a:gd name="T22" fmla="*/ 83 w 223"/>
                  <a:gd name="T23" fmla="*/ 64 h 731"/>
                  <a:gd name="T24" fmla="*/ 81 w 223"/>
                  <a:gd name="T25" fmla="*/ 55 h 731"/>
                  <a:gd name="T26" fmla="*/ 81 w 223"/>
                  <a:gd name="T27" fmla="*/ 43 h 731"/>
                  <a:gd name="T28" fmla="*/ 84 w 223"/>
                  <a:gd name="T29" fmla="*/ 28 h 731"/>
                  <a:gd name="T30" fmla="*/ 91 w 223"/>
                  <a:gd name="T31" fmla="*/ 17 h 731"/>
                  <a:gd name="T32" fmla="*/ 95 w 223"/>
                  <a:gd name="T33" fmla="*/ 8 h 731"/>
                  <a:gd name="T34" fmla="*/ 100 w 223"/>
                  <a:gd name="T35" fmla="*/ 3 h 731"/>
                  <a:gd name="T36" fmla="*/ 112 w 223"/>
                  <a:gd name="T37" fmla="*/ 1 h 731"/>
                  <a:gd name="T38" fmla="*/ 133 w 223"/>
                  <a:gd name="T39" fmla="*/ 1 h 731"/>
                  <a:gd name="T40" fmla="*/ 145 w 223"/>
                  <a:gd name="T41" fmla="*/ 2 h 731"/>
                  <a:gd name="T42" fmla="*/ 148 w 223"/>
                  <a:gd name="T43" fmla="*/ 6 h 731"/>
                  <a:gd name="T44" fmla="*/ 153 w 223"/>
                  <a:gd name="T45" fmla="*/ 12 h 731"/>
                  <a:gd name="T46" fmla="*/ 162 w 223"/>
                  <a:gd name="T47" fmla="*/ 21 h 731"/>
                  <a:gd name="T48" fmla="*/ 164 w 223"/>
                  <a:gd name="T49" fmla="*/ 34 h 731"/>
                  <a:gd name="T50" fmla="*/ 163 w 223"/>
                  <a:gd name="T51" fmla="*/ 49 h 731"/>
                  <a:gd name="T52" fmla="*/ 161 w 223"/>
                  <a:gd name="T53" fmla="*/ 59 h 731"/>
                  <a:gd name="T54" fmla="*/ 146 w 223"/>
                  <a:gd name="T55" fmla="*/ 92 h 731"/>
                  <a:gd name="T56" fmla="*/ 147 w 223"/>
                  <a:gd name="T57" fmla="*/ 106 h 731"/>
                  <a:gd name="T58" fmla="*/ 163 w 223"/>
                  <a:gd name="T59" fmla="*/ 117 h 731"/>
                  <a:gd name="T60" fmla="*/ 186 w 223"/>
                  <a:gd name="T61" fmla="*/ 132 h 731"/>
                  <a:gd name="T62" fmla="*/ 203 w 223"/>
                  <a:gd name="T63" fmla="*/ 146 h 731"/>
                  <a:gd name="T64" fmla="*/ 205 w 223"/>
                  <a:gd name="T65" fmla="*/ 157 h 731"/>
                  <a:gd name="T66" fmla="*/ 209 w 223"/>
                  <a:gd name="T67" fmla="*/ 189 h 731"/>
                  <a:gd name="T68" fmla="*/ 214 w 223"/>
                  <a:gd name="T69" fmla="*/ 233 h 731"/>
                  <a:gd name="T70" fmla="*/ 219 w 223"/>
                  <a:gd name="T71" fmla="*/ 268 h 731"/>
                  <a:gd name="T72" fmla="*/ 219 w 223"/>
                  <a:gd name="T73" fmla="*/ 286 h 731"/>
                  <a:gd name="T74" fmla="*/ 220 w 223"/>
                  <a:gd name="T75" fmla="*/ 316 h 731"/>
                  <a:gd name="T76" fmla="*/ 222 w 223"/>
                  <a:gd name="T77" fmla="*/ 354 h 731"/>
                  <a:gd name="T78" fmla="*/ 220 w 223"/>
                  <a:gd name="T79" fmla="*/ 390 h 731"/>
                  <a:gd name="T80" fmla="*/ 217 w 223"/>
                  <a:gd name="T81" fmla="*/ 407 h 731"/>
                  <a:gd name="T82" fmla="*/ 209 w 223"/>
                  <a:gd name="T83" fmla="*/ 411 h 731"/>
                  <a:gd name="T84" fmla="*/ 202 w 223"/>
                  <a:gd name="T85" fmla="*/ 412 h 731"/>
                  <a:gd name="T86" fmla="*/ 195 w 223"/>
                  <a:gd name="T87" fmla="*/ 412 h 731"/>
                  <a:gd name="T88" fmla="*/ 198 w 223"/>
                  <a:gd name="T89" fmla="*/ 401 h 731"/>
                  <a:gd name="T90" fmla="*/ 188 w 223"/>
                  <a:gd name="T91" fmla="*/ 404 h 731"/>
                  <a:gd name="T92" fmla="*/ 190 w 223"/>
                  <a:gd name="T93" fmla="*/ 532 h 731"/>
                  <a:gd name="T94" fmla="*/ 195 w 223"/>
                  <a:gd name="T95" fmla="*/ 672 h 731"/>
                  <a:gd name="T96" fmla="*/ 164 w 223"/>
                  <a:gd name="T97" fmla="*/ 690 h 731"/>
                  <a:gd name="T98" fmla="*/ 119 w 223"/>
                  <a:gd name="T99" fmla="*/ 692 h 731"/>
                  <a:gd name="T100" fmla="*/ 112 w 223"/>
                  <a:gd name="T101" fmla="*/ 702 h 731"/>
                  <a:gd name="T102" fmla="*/ 104 w 223"/>
                  <a:gd name="T103" fmla="*/ 716 h 731"/>
                  <a:gd name="T104" fmla="*/ 93 w 223"/>
                  <a:gd name="T105" fmla="*/ 726 h 731"/>
                  <a:gd name="T106" fmla="*/ 84 w 223"/>
                  <a:gd name="T107" fmla="*/ 730 h 731"/>
                  <a:gd name="T108" fmla="*/ 75 w 223"/>
                  <a:gd name="T109" fmla="*/ 728 h 731"/>
                  <a:gd name="T110" fmla="*/ 66 w 223"/>
                  <a:gd name="T111" fmla="*/ 727 h 731"/>
                  <a:gd name="T112" fmla="*/ 60 w 223"/>
                  <a:gd name="T113" fmla="*/ 725 h 731"/>
                  <a:gd name="T114" fmla="*/ 68 w 223"/>
                  <a:gd name="T115" fmla="*/ 699 h 731"/>
                  <a:gd name="T116" fmla="*/ 54 w 223"/>
                  <a:gd name="T117" fmla="*/ 542 h 731"/>
                  <a:gd name="T118" fmla="*/ 44 w 223"/>
                  <a:gd name="T119" fmla="*/ 378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3" h="731">
                    <a:moveTo>
                      <a:pt x="44" y="378"/>
                    </a:moveTo>
                    <a:lnTo>
                      <a:pt x="40" y="411"/>
                    </a:lnTo>
                    <a:lnTo>
                      <a:pt x="12" y="371"/>
                    </a:lnTo>
                    <a:lnTo>
                      <a:pt x="19" y="302"/>
                    </a:lnTo>
                    <a:lnTo>
                      <a:pt x="0" y="251"/>
                    </a:lnTo>
                    <a:lnTo>
                      <a:pt x="0" y="247"/>
                    </a:lnTo>
                    <a:lnTo>
                      <a:pt x="2" y="239"/>
                    </a:lnTo>
                    <a:lnTo>
                      <a:pt x="4" y="226"/>
                    </a:lnTo>
                    <a:lnTo>
                      <a:pt x="8" y="210"/>
                    </a:lnTo>
                    <a:lnTo>
                      <a:pt x="13" y="194"/>
                    </a:lnTo>
                    <a:lnTo>
                      <a:pt x="18" y="178"/>
                    </a:lnTo>
                    <a:lnTo>
                      <a:pt x="24" y="164"/>
                    </a:lnTo>
                    <a:lnTo>
                      <a:pt x="31" y="154"/>
                    </a:lnTo>
                    <a:lnTo>
                      <a:pt x="38" y="146"/>
                    </a:lnTo>
                    <a:lnTo>
                      <a:pt x="48" y="137"/>
                    </a:lnTo>
                    <a:lnTo>
                      <a:pt x="58" y="130"/>
                    </a:lnTo>
                    <a:lnTo>
                      <a:pt x="69" y="121"/>
                    </a:lnTo>
                    <a:lnTo>
                      <a:pt x="79" y="115"/>
                    </a:lnTo>
                    <a:lnTo>
                      <a:pt x="88" y="110"/>
                    </a:lnTo>
                    <a:lnTo>
                      <a:pt x="94" y="106"/>
                    </a:lnTo>
                    <a:lnTo>
                      <a:pt x="96" y="105"/>
                    </a:lnTo>
                    <a:lnTo>
                      <a:pt x="94" y="86"/>
                    </a:lnTo>
                    <a:lnTo>
                      <a:pt x="84" y="65"/>
                    </a:lnTo>
                    <a:lnTo>
                      <a:pt x="83" y="64"/>
                    </a:lnTo>
                    <a:lnTo>
                      <a:pt x="83" y="60"/>
                    </a:lnTo>
                    <a:lnTo>
                      <a:pt x="81" y="55"/>
                    </a:lnTo>
                    <a:lnTo>
                      <a:pt x="81" y="49"/>
                    </a:lnTo>
                    <a:lnTo>
                      <a:pt x="81" y="43"/>
                    </a:lnTo>
                    <a:lnTo>
                      <a:pt x="81" y="35"/>
                    </a:lnTo>
                    <a:lnTo>
                      <a:pt x="84" y="28"/>
                    </a:lnTo>
                    <a:lnTo>
                      <a:pt x="88" y="22"/>
                    </a:lnTo>
                    <a:lnTo>
                      <a:pt x="91" y="17"/>
                    </a:lnTo>
                    <a:lnTo>
                      <a:pt x="94" y="12"/>
                    </a:lnTo>
                    <a:lnTo>
                      <a:pt x="95" y="8"/>
                    </a:lnTo>
                    <a:lnTo>
                      <a:pt x="97" y="6"/>
                    </a:lnTo>
                    <a:lnTo>
                      <a:pt x="100" y="3"/>
                    </a:lnTo>
                    <a:lnTo>
                      <a:pt x="105" y="1"/>
                    </a:lnTo>
                    <a:lnTo>
                      <a:pt x="112" y="1"/>
                    </a:lnTo>
                    <a:lnTo>
                      <a:pt x="122" y="0"/>
                    </a:lnTo>
                    <a:lnTo>
                      <a:pt x="133" y="1"/>
                    </a:lnTo>
                    <a:lnTo>
                      <a:pt x="141" y="1"/>
                    </a:lnTo>
                    <a:lnTo>
                      <a:pt x="145" y="2"/>
                    </a:lnTo>
                    <a:lnTo>
                      <a:pt x="147" y="3"/>
                    </a:lnTo>
                    <a:lnTo>
                      <a:pt x="148" y="6"/>
                    </a:lnTo>
                    <a:lnTo>
                      <a:pt x="151" y="8"/>
                    </a:lnTo>
                    <a:lnTo>
                      <a:pt x="153" y="12"/>
                    </a:lnTo>
                    <a:lnTo>
                      <a:pt x="158" y="16"/>
                    </a:lnTo>
                    <a:lnTo>
                      <a:pt x="162" y="21"/>
                    </a:lnTo>
                    <a:lnTo>
                      <a:pt x="164" y="27"/>
                    </a:lnTo>
                    <a:lnTo>
                      <a:pt x="164" y="34"/>
                    </a:lnTo>
                    <a:lnTo>
                      <a:pt x="164" y="42"/>
                    </a:lnTo>
                    <a:lnTo>
                      <a:pt x="163" y="49"/>
                    </a:lnTo>
                    <a:lnTo>
                      <a:pt x="162" y="55"/>
                    </a:lnTo>
                    <a:lnTo>
                      <a:pt x="161" y="59"/>
                    </a:lnTo>
                    <a:lnTo>
                      <a:pt x="161" y="60"/>
                    </a:lnTo>
                    <a:lnTo>
                      <a:pt x="146" y="92"/>
                    </a:lnTo>
                    <a:lnTo>
                      <a:pt x="145" y="105"/>
                    </a:lnTo>
                    <a:lnTo>
                      <a:pt x="147" y="106"/>
                    </a:lnTo>
                    <a:lnTo>
                      <a:pt x="153" y="111"/>
                    </a:lnTo>
                    <a:lnTo>
                      <a:pt x="163" y="117"/>
                    </a:lnTo>
                    <a:lnTo>
                      <a:pt x="174" y="125"/>
                    </a:lnTo>
                    <a:lnTo>
                      <a:pt x="186" y="132"/>
                    </a:lnTo>
                    <a:lnTo>
                      <a:pt x="195" y="140"/>
                    </a:lnTo>
                    <a:lnTo>
                      <a:pt x="203" y="146"/>
                    </a:lnTo>
                    <a:lnTo>
                      <a:pt x="205" y="149"/>
                    </a:lnTo>
                    <a:lnTo>
                      <a:pt x="205" y="157"/>
                    </a:lnTo>
                    <a:lnTo>
                      <a:pt x="207" y="171"/>
                    </a:lnTo>
                    <a:lnTo>
                      <a:pt x="209" y="189"/>
                    </a:lnTo>
                    <a:lnTo>
                      <a:pt x="212" y="211"/>
                    </a:lnTo>
                    <a:lnTo>
                      <a:pt x="214" y="233"/>
                    </a:lnTo>
                    <a:lnTo>
                      <a:pt x="217" y="252"/>
                    </a:lnTo>
                    <a:lnTo>
                      <a:pt x="219" y="268"/>
                    </a:lnTo>
                    <a:lnTo>
                      <a:pt x="219" y="278"/>
                    </a:lnTo>
                    <a:lnTo>
                      <a:pt x="219" y="286"/>
                    </a:lnTo>
                    <a:lnTo>
                      <a:pt x="220" y="298"/>
                    </a:lnTo>
                    <a:lnTo>
                      <a:pt x="220" y="316"/>
                    </a:lnTo>
                    <a:lnTo>
                      <a:pt x="222" y="334"/>
                    </a:lnTo>
                    <a:lnTo>
                      <a:pt x="222" y="354"/>
                    </a:lnTo>
                    <a:lnTo>
                      <a:pt x="222" y="374"/>
                    </a:lnTo>
                    <a:lnTo>
                      <a:pt x="220" y="390"/>
                    </a:lnTo>
                    <a:lnTo>
                      <a:pt x="218" y="402"/>
                    </a:lnTo>
                    <a:lnTo>
                      <a:pt x="217" y="407"/>
                    </a:lnTo>
                    <a:lnTo>
                      <a:pt x="213" y="410"/>
                    </a:lnTo>
                    <a:lnTo>
                      <a:pt x="209" y="411"/>
                    </a:lnTo>
                    <a:lnTo>
                      <a:pt x="205" y="412"/>
                    </a:lnTo>
                    <a:lnTo>
                      <a:pt x="202" y="412"/>
                    </a:lnTo>
                    <a:lnTo>
                      <a:pt x="198" y="412"/>
                    </a:lnTo>
                    <a:lnTo>
                      <a:pt x="195" y="412"/>
                    </a:lnTo>
                    <a:lnTo>
                      <a:pt x="195" y="412"/>
                    </a:lnTo>
                    <a:lnTo>
                      <a:pt x="198" y="401"/>
                    </a:lnTo>
                    <a:lnTo>
                      <a:pt x="207" y="394"/>
                    </a:lnTo>
                    <a:lnTo>
                      <a:pt x="188" y="404"/>
                    </a:lnTo>
                    <a:lnTo>
                      <a:pt x="193" y="501"/>
                    </a:lnTo>
                    <a:lnTo>
                      <a:pt x="190" y="532"/>
                    </a:lnTo>
                    <a:lnTo>
                      <a:pt x="163" y="645"/>
                    </a:lnTo>
                    <a:lnTo>
                      <a:pt x="195" y="672"/>
                    </a:lnTo>
                    <a:lnTo>
                      <a:pt x="200" y="691"/>
                    </a:lnTo>
                    <a:lnTo>
                      <a:pt x="164" y="690"/>
                    </a:lnTo>
                    <a:lnTo>
                      <a:pt x="120" y="691"/>
                    </a:lnTo>
                    <a:lnTo>
                      <a:pt x="119" y="692"/>
                    </a:lnTo>
                    <a:lnTo>
                      <a:pt x="116" y="696"/>
                    </a:lnTo>
                    <a:lnTo>
                      <a:pt x="112" y="702"/>
                    </a:lnTo>
                    <a:lnTo>
                      <a:pt x="109" y="708"/>
                    </a:lnTo>
                    <a:lnTo>
                      <a:pt x="104" y="716"/>
                    </a:lnTo>
                    <a:lnTo>
                      <a:pt x="97" y="722"/>
                    </a:lnTo>
                    <a:lnTo>
                      <a:pt x="93" y="726"/>
                    </a:lnTo>
                    <a:lnTo>
                      <a:pt x="89" y="728"/>
                    </a:lnTo>
                    <a:lnTo>
                      <a:pt x="84" y="730"/>
                    </a:lnTo>
                    <a:lnTo>
                      <a:pt x="79" y="730"/>
                    </a:lnTo>
                    <a:lnTo>
                      <a:pt x="75" y="728"/>
                    </a:lnTo>
                    <a:lnTo>
                      <a:pt x="70" y="727"/>
                    </a:lnTo>
                    <a:lnTo>
                      <a:pt x="66" y="727"/>
                    </a:lnTo>
                    <a:lnTo>
                      <a:pt x="63" y="726"/>
                    </a:lnTo>
                    <a:lnTo>
                      <a:pt x="60" y="725"/>
                    </a:lnTo>
                    <a:lnTo>
                      <a:pt x="60" y="725"/>
                    </a:lnTo>
                    <a:lnTo>
                      <a:pt x="68" y="699"/>
                    </a:lnTo>
                    <a:lnTo>
                      <a:pt x="80" y="669"/>
                    </a:lnTo>
                    <a:lnTo>
                      <a:pt x="54" y="542"/>
                    </a:lnTo>
                    <a:lnTo>
                      <a:pt x="48" y="422"/>
                    </a:lnTo>
                    <a:lnTo>
                      <a:pt x="44" y="378"/>
                    </a:lnTo>
                  </a:path>
                </a:pathLst>
              </a:custGeom>
              <a:solidFill>
                <a:srgbClr val="CC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Freeform 21"/>
              <p:cNvSpPr>
                <a:spLocks/>
              </p:cNvSpPr>
              <p:nvPr/>
            </p:nvSpPr>
            <p:spPr bwMode="auto">
              <a:xfrm>
                <a:off x="4712" y="1231"/>
                <a:ext cx="222" cy="684"/>
              </a:xfrm>
              <a:custGeom>
                <a:avLst/>
                <a:gdLst>
                  <a:gd name="T0" fmla="*/ 182 w 222"/>
                  <a:gd name="T1" fmla="*/ 350 h 684"/>
                  <a:gd name="T2" fmla="*/ 178 w 222"/>
                  <a:gd name="T3" fmla="*/ 339 h 684"/>
                  <a:gd name="T4" fmla="*/ 171 w 222"/>
                  <a:gd name="T5" fmla="*/ 298 h 684"/>
                  <a:gd name="T6" fmla="*/ 183 w 222"/>
                  <a:gd name="T7" fmla="*/ 255 h 684"/>
                  <a:gd name="T8" fmla="*/ 188 w 222"/>
                  <a:gd name="T9" fmla="*/ 228 h 684"/>
                  <a:gd name="T10" fmla="*/ 180 w 222"/>
                  <a:gd name="T11" fmla="*/ 162 h 684"/>
                  <a:gd name="T12" fmla="*/ 152 w 222"/>
                  <a:gd name="T13" fmla="*/ 117 h 684"/>
                  <a:gd name="T14" fmla="*/ 135 w 222"/>
                  <a:gd name="T15" fmla="*/ 102 h 684"/>
                  <a:gd name="T16" fmla="*/ 148 w 222"/>
                  <a:gd name="T17" fmla="*/ 85 h 684"/>
                  <a:gd name="T18" fmla="*/ 142 w 222"/>
                  <a:gd name="T19" fmla="*/ 84 h 684"/>
                  <a:gd name="T20" fmla="*/ 131 w 222"/>
                  <a:gd name="T21" fmla="*/ 66 h 684"/>
                  <a:gd name="T22" fmla="*/ 139 w 222"/>
                  <a:gd name="T23" fmla="*/ 38 h 684"/>
                  <a:gd name="T24" fmla="*/ 112 w 222"/>
                  <a:gd name="T25" fmla="*/ 1 h 684"/>
                  <a:gd name="T26" fmla="*/ 79 w 222"/>
                  <a:gd name="T27" fmla="*/ 1 h 684"/>
                  <a:gd name="T28" fmla="*/ 53 w 222"/>
                  <a:gd name="T29" fmla="*/ 11 h 684"/>
                  <a:gd name="T30" fmla="*/ 53 w 222"/>
                  <a:gd name="T31" fmla="*/ 21 h 684"/>
                  <a:gd name="T32" fmla="*/ 53 w 222"/>
                  <a:gd name="T33" fmla="*/ 24 h 684"/>
                  <a:gd name="T34" fmla="*/ 50 w 222"/>
                  <a:gd name="T35" fmla="*/ 34 h 684"/>
                  <a:gd name="T36" fmla="*/ 55 w 222"/>
                  <a:gd name="T37" fmla="*/ 66 h 684"/>
                  <a:gd name="T38" fmla="*/ 52 w 222"/>
                  <a:gd name="T39" fmla="*/ 74 h 684"/>
                  <a:gd name="T40" fmla="*/ 45 w 222"/>
                  <a:gd name="T41" fmla="*/ 81 h 684"/>
                  <a:gd name="T42" fmla="*/ 53 w 222"/>
                  <a:gd name="T43" fmla="*/ 91 h 684"/>
                  <a:gd name="T44" fmla="*/ 60 w 222"/>
                  <a:gd name="T45" fmla="*/ 100 h 684"/>
                  <a:gd name="T46" fmla="*/ 53 w 222"/>
                  <a:gd name="T47" fmla="*/ 109 h 684"/>
                  <a:gd name="T48" fmla="*/ 43 w 222"/>
                  <a:gd name="T49" fmla="*/ 114 h 684"/>
                  <a:gd name="T50" fmla="*/ 34 w 222"/>
                  <a:gd name="T51" fmla="*/ 116 h 684"/>
                  <a:gd name="T52" fmla="*/ 22 w 222"/>
                  <a:gd name="T53" fmla="*/ 131 h 684"/>
                  <a:gd name="T54" fmla="*/ 8 w 222"/>
                  <a:gd name="T55" fmla="*/ 237 h 684"/>
                  <a:gd name="T56" fmla="*/ 7 w 222"/>
                  <a:gd name="T57" fmla="*/ 281 h 684"/>
                  <a:gd name="T58" fmla="*/ 1 w 222"/>
                  <a:gd name="T59" fmla="*/ 308 h 684"/>
                  <a:gd name="T60" fmla="*/ 7 w 222"/>
                  <a:gd name="T61" fmla="*/ 326 h 684"/>
                  <a:gd name="T62" fmla="*/ 9 w 222"/>
                  <a:gd name="T63" fmla="*/ 384 h 684"/>
                  <a:gd name="T64" fmla="*/ 7 w 222"/>
                  <a:gd name="T65" fmla="*/ 436 h 684"/>
                  <a:gd name="T66" fmla="*/ 14 w 222"/>
                  <a:gd name="T67" fmla="*/ 466 h 684"/>
                  <a:gd name="T68" fmla="*/ 19 w 222"/>
                  <a:gd name="T69" fmla="*/ 471 h 684"/>
                  <a:gd name="T70" fmla="*/ 26 w 222"/>
                  <a:gd name="T71" fmla="*/ 526 h 684"/>
                  <a:gd name="T72" fmla="*/ 31 w 222"/>
                  <a:gd name="T73" fmla="*/ 599 h 684"/>
                  <a:gd name="T74" fmla="*/ 22 w 222"/>
                  <a:gd name="T75" fmla="*/ 643 h 684"/>
                  <a:gd name="T76" fmla="*/ 12 w 222"/>
                  <a:gd name="T77" fmla="*/ 666 h 684"/>
                  <a:gd name="T78" fmla="*/ 17 w 222"/>
                  <a:gd name="T79" fmla="*/ 681 h 684"/>
                  <a:gd name="T80" fmla="*/ 37 w 222"/>
                  <a:gd name="T81" fmla="*/ 681 h 684"/>
                  <a:gd name="T82" fmla="*/ 53 w 222"/>
                  <a:gd name="T83" fmla="*/ 654 h 684"/>
                  <a:gd name="T84" fmla="*/ 53 w 222"/>
                  <a:gd name="T85" fmla="*/ 612 h 684"/>
                  <a:gd name="T86" fmla="*/ 57 w 222"/>
                  <a:gd name="T87" fmla="*/ 594 h 684"/>
                  <a:gd name="T88" fmla="*/ 65 w 222"/>
                  <a:gd name="T89" fmla="*/ 551 h 684"/>
                  <a:gd name="T90" fmla="*/ 70 w 222"/>
                  <a:gd name="T91" fmla="*/ 514 h 684"/>
                  <a:gd name="T92" fmla="*/ 70 w 222"/>
                  <a:gd name="T93" fmla="*/ 494 h 684"/>
                  <a:gd name="T94" fmla="*/ 93 w 222"/>
                  <a:gd name="T95" fmla="*/ 510 h 684"/>
                  <a:gd name="T96" fmla="*/ 98 w 222"/>
                  <a:gd name="T97" fmla="*/ 654 h 684"/>
                  <a:gd name="T98" fmla="*/ 101 w 222"/>
                  <a:gd name="T99" fmla="*/ 668 h 684"/>
                  <a:gd name="T100" fmla="*/ 112 w 222"/>
                  <a:gd name="T101" fmla="*/ 681 h 684"/>
                  <a:gd name="T102" fmla="*/ 127 w 222"/>
                  <a:gd name="T103" fmla="*/ 676 h 684"/>
                  <a:gd name="T104" fmla="*/ 136 w 222"/>
                  <a:gd name="T105" fmla="*/ 634 h 684"/>
                  <a:gd name="T106" fmla="*/ 131 w 222"/>
                  <a:gd name="T107" fmla="*/ 593 h 684"/>
                  <a:gd name="T108" fmla="*/ 140 w 222"/>
                  <a:gd name="T109" fmla="*/ 549 h 684"/>
                  <a:gd name="T110" fmla="*/ 139 w 222"/>
                  <a:gd name="T111" fmla="*/ 529 h 684"/>
                  <a:gd name="T112" fmla="*/ 137 w 222"/>
                  <a:gd name="T113" fmla="*/ 514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" h="684">
                    <a:moveTo>
                      <a:pt x="221" y="356"/>
                    </a:moveTo>
                    <a:lnTo>
                      <a:pt x="183" y="354"/>
                    </a:lnTo>
                    <a:lnTo>
                      <a:pt x="183" y="353"/>
                    </a:lnTo>
                    <a:lnTo>
                      <a:pt x="182" y="350"/>
                    </a:lnTo>
                    <a:lnTo>
                      <a:pt x="182" y="348"/>
                    </a:lnTo>
                    <a:lnTo>
                      <a:pt x="181" y="344"/>
                    </a:lnTo>
                    <a:lnTo>
                      <a:pt x="181" y="342"/>
                    </a:lnTo>
                    <a:lnTo>
                      <a:pt x="178" y="339"/>
                    </a:lnTo>
                    <a:lnTo>
                      <a:pt x="176" y="337"/>
                    </a:lnTo>
                    <a:lnTo>
                      <a:pt x="173" y="335"/>
                    </a:lnTo>
                    <a:lnTo>
                      <a:pt x="168" y="303"/>
                    </a:lnTo>
                    <a:lnTo>
                      <a:pt x="171" y="298"/>
                    </a:lnTo>
                    <a:lnTo>
                      <a:pt x="173" y="290"/>
                    </a:lnTo>
                    <a:lnTo>
                      <a:pt x="177" y="278"/>
                    </a:lnTo>
                    <a:lnTo>
                      <a:pt x="180" y="266"/>
                    </a:lnTo>
                    <a:lnTo>
                      <a:pt x="183" y="255"/>
                    </a:lnTo>
                    <a:lnTo>
                      <a:pt x="186" y="245"/>
                    </a:lnTo>
                    <a:lnTo>
                      <a:pt x="187" y="237"/>
                    </a:lnTo>
                    <a:lnTo>
                      <a:pt x="188" y="234"/>
                    </a:lnTo>
                    <a:lnTo>
                      <a:pt x="188" y="228"/>
                    </a:lnTo>
                    <a:lnTo>
                      <a:pt x="187" y="215"/>
                    </a:lnTo>
                    <a:lnTo>
                      <a:pt x="184" y="199"/>
                    </a:lnTo>
                    <a:lnTo>
                      <a:pt x="182" y="180"/>
                    </a:lnTo>
                    <a:lnTo>
                      <a:pt x="180" y="162"/>
                    </a:lnTo>
                    <a:lnTo>
                      <a:pt x="175" y="145"/>
                    </a:lnTo>
                    <a:lnTo>
                      <a:pt x="170" y="132"/>
                    </a:lnTo>
                    <a:lnTo>
                      <a:pt x="165" y="125"/>
                    </a:lnTo>
                    <a:lnTo>
                      <a:pt x="152" y="117"/>
                    </a:lnTo>
                    <a:lnTo>
                      <a:pt x="144" y="112"/>
                    </a:lnTo>
                    <a:lnTo>
                      <a:pt x="139" y="107"/>
                    </a:lnTo>
                    <a:lnTo>
                      <a:pt x="136" y="105"/>
                    </a:lnTo>
                    <a:lnTo>
                      <a:pt x="135" y="102"/>
                    </a:lnTo>
                    <a:lnTo>
                      <a:pt x="136" y="102"/>
                    </a:lnTo>
                    <a:lnTo>
                      <a:pt x="136" y="101"/>
                    </a:lnTo>
                    <a:lnTo>
                      <a:pt x="137" y="101"/>
                    </a:lnTo>
                    <a:lnTo>
                      <a:pt x="148" y="85"/>
                    </a:lnTo>
                    <a:lnTo>
                      <a:pt x="147" y="85"/>
                    </a:lnTo>
                    <a:lnTo>
                      <a:pt x="146" y="85"/>
                    </a:lnTo>
                    <a:lnTo>
                      <a:pt x="145" y="84"/>
                    </a:lnTo>
                    <a:lnTo>
                      <a:pt x="142" y="84"/>
                    </a:lnTo>
                    <a:lnTo>
                      <a:pt x="140" y="81"/>
                    </a:lnTo>
                    <a:lnTo>
                      <a:pt x="136" y="78"/>
                    </a:lnTo>
                    <a:lnTo>
                      <a:pt x="134" y="73"/>
                    </a:lnTo>
                    <a:lnTo>
                      <a:pt x="131" y="66"/>
                    </a:lnTo>
                    <a:lnTo>
                      <a:pt x="131" y="59"/>
                    </a:lnTo>
                    <a:lnTo>
                      <a:pt x="134" y="52"/>
                    </a:lnTo>
                    <a:lnTo>
                      <a:pt x="136" y="45"/>
                    </a:lnTo>
                    <a:lnTo>
                      <a:pt x="139" y="38"/>
                    </a:lnTo>
                    <a:lnTo>
                      <a:pt x="139" y="29"/>
                    </a:lnTo>
                    <a:lnTo>
                      <a:pt x="135" y="21"/>
                    </a:lnTo>
                    <a:lnTo>
                      <a:pt x="127" y="12"/>
                    </a:lnTo>
                    <a:lnTo>
                      <a:pt x="112" y="1"/>
                    </a:lnTo>
                    <a:lnTo>
                      <a:pt x="108" y="0"/>
                    </a:lnTo>
                    <a:lnTo>
                      <a:pt x="99" y="0"/>
                    </a:lnTo>
                    <a:lnTo>
                      <a:pt x="90" y="0"/>
                    </a:lnTo>
                    <a:lnTo>
                      <a:pt x="79" y="1"/>
                    </a:lnTo>
                    <a:lnTo>
                      <a:pt x="69" y="3"/>
                    </a:lnTo>
                    <a:lnTo>
                      <a:pt x="62" y="4"/>
                    </a:lnTo>
                    <a:lnTo>
                      <a:pt x="55" y="8"/>
                    </a:lnTo>
                    <a:lnTo>
                      <a:pt x="53" y="11"/>
                    </a:lnTo>
                    <a:lnTo>
                      <a:pt x="53" y="13"/>
                    </a:lnTo>
                    <a:lnTo>
                      <a:pt x="53" y="16"/>
                    </a:lnTo>
                    <a:lnTo>
                      <a:pt x="53" y="18"/>
                    </a:lnTo>
                    <a:lnTo>
                      <a:pt x="53" y="21"/>
                    </a:lnTo>
                    <a:lnTo>
                      <a:pt x="53" y="22"/>
                    </a:lnTo>
                    <a:lnTo>
                      <a:pt x="53" y="23"/>
                    </a:lnTo>
                    <a:lnTo>
                      <a:pt x="53" y="24"/>
                    </a:lnTo>
                    <a:lnTo>
                      <a:pt x="53" y="24"/>
                    </a:lnTo>
                    <a:lnTo>
                      <a:pt x="52" y="26"/>
                    </a:lnTo>
                    <a:lnTo>
                      <a:pt x="52" y="27"/>
                    </a:lnTo>
                    <a:lnTo>
                      <a:pt x="50" y="30"/>
                    </a:lnTo>
                    <a:lnTo>
                      <a:pt x="50" y="34"/>
                    </a:lnTo>
                    <a:lnTo>
                      <a:pt x="50" y="40"/>
                    </a:lnTo>
                    <a:lnTo>
                      <a:pt x="50" y="48"/>
                    </a:lnTo>
                    <a:lnTo>
                      <a:pt x="53" y="57"/>
                    </a:lnTo>
                    <a:lnTo>
                      <a:pt x="55" y="66"/>
                    </a:lnTo>
                    <a:lnTo>
                      <a:pt x="55" y="71"/>
                    </a:lnTo>
                    <a:lnTo>
                      <a:pt x="55" y="73"/>
                    </a:lnTo>
                    <a:lnTo>
                      <a:pt x="54" y="74"/>
                    </a:lnTo>
                    <a:lnTo>
                      <a:pt x="52" y="74"/>
                    </a:lnTo>
                    <a:lnTo>
                      <a:pt x="49" y="75"/>
                    </a:lnTo>
                    <a:lnTo>
                      <a:pt x="47" y="75"/>
                    </a:lnTo>
                    <a:lnTo>
                      <a:pt x="45" y="78"/>
                    </a:lnTo>
                    <a:lnTo>
                      <a:pt x="45" y="81"/>
                    </a:lnTo>
                    <a:lnTo>
                      <a:pt x="47" y="84"/>
                    </a:lnTo>
                    <a:lnTo>
                      <a:pt x="48" y="86"/>
                    </a:lnTo>
                    <a:lnTo>
                      <a:pt x="50" y="89"/>
                    </a:lnTo>
                    <a:lnTo>
                      <a:pt x="53" y="91"/>
                    </a:lnTo>
                    <a:lnTo>
                      <a:pt x="55" y="94"/>
                    </a:lnTo>
                    <a:lnTo>
                      <a:pt x="58" y="95"/>
                    </a:lnTo>
                    <a:lnTo>
                      <a:pt x="59" y="97"/>
                    </a:lnTo>
                    <a:lnTo>
                      <a:pt x="60" y="100"/>
                    </a:lnTo>
                    <a:lnTo>
                      <a:pt x="60" y="101"/>
                    </a:lnTo>
                    <a:lnTo>
                      <a:pt x="59" y="104"/>
                    </a:lnTo>
                    <a:lnTo>
                      <a:pt x="55" y="106"/>
                    </a:lnTo>
                    <a:lnTo>
                      <a:pt x="53" y="109"/>
                    </a:lnTo>
                    <a:lnTo>
                      <a:pt x="49" y="111"/>
                    </a:lnTo>
                    <a:lnTo>
                      <a:pt x="45" y="112"/>
                    </a:lnTo>
                    <a:lnTo>
                      <a:pt x="43" y="114"/>
                    </a:lnTo>
                    <a:lnTo>
                      <a:pt x="43" y="114"/>
                    </a:lnTo>
                    <a:lnTo>
                      <a:pt x="42" y="114"/>
                    </a:lnTo>
                    <a:lnTo>
                      <a:pt x="39" y="114"/>
                    </a:lnTo>
                    <a:lnTo>
                      <a:pt x="37" y="115"/>
                    </a:lnTo>
                    <a:lnTo>
                      <a:pt x="34" y="116"/>
                    </a:lnTo>
                    <a:lnTo>
                      <a:pt x="31" y="117"/>
                    </a:lnTo>
                    <a:lnTo>
                      <a:pt x="27" y="121"/>
                    </a:lnTo>
                    <a:lnTo>
                      <a:pt x="24" y="125"/>
                    </a:lnTo>
                    <a:lnTo>
                      <a:pt x="22" y="131"/>
                    </a:lnTo>
                    <a:lnTo>
                      <a:pt x="11" y="171"/>
                    </a:lnTo>
                    <a:lnTo>
                      <a:pt x="6" y="200"/>
                    </a:lnTo>
                    <a:lnTo>
                      <a:pt x="6" y="221"/>
                    </a:lnTo>
                    <a:lnTo>
                      <a:pt x="8" y="237"/>
                    </a:lnTo>
                    <a:lnTo>
                      <a:pt x="11" y="249"/>
                    </a:lnTo>
                    <a:lnTo>
                      <a:pt x="13" y="259"/>
                    </a:lnTo>
                    <a:lnTo>
                      <a:pt x="12" y="268"/>
                    </a:lnTo>
                    <a:lnTo>
                      <a:pt x="7" y="281"/>
                    </a:lnTo>
                    <a:lnTo>
                      <a:pt x="3" y="290"/>
                    </a:lnTo>
                    <a:lnTo>
                      <a:pt x="1" y="296"/>
                    </a:lnTo>
                    <a:lnTo>
                      <a:pt x="0" y="302"/>
                    </a:lnTo>
                    <a:lnTo>
                      <a:pt x="1" y="308"/>
                    </a:lnTo>
                    <a:lnTo>
                      <a:pt x="1" y="313"/>
                    </a:lnTo>
                    <a:lnTo>
                      <a:pt x="3" y="318"/>
                    </a:lnTo>
                    <a:lnTo>
                      <a:pt x="4" y="322"/>
                    </a:lnTo>
                    <a:lnTo>
                      <a:pt x="7" y="326"/>
                    </a:lnTo>
                    <a:lnTo>
                      <a:pt x="8" y="333"/>
                    </a:lnTo>
                    <a:lnTo>
                      <a:pt x="9" y="347"/>
                    </a:lnTo>
                    <a:lnTo>
                      <a:pt x="9" y="364"/>
                    </a:lnTo>
                    <a:lnTo>
                      <a:pt x="9" y="384"/>
                    </a:lnTo>
                    <a:lnTo>
                      <a:pt x="8" y="404"/>
                    </a:lnTo>
                    <a:lnTo>
                      <a:pt x="8" y="420"/>
                    </a:lnTo>
                    <a:lnTo>
                      <a:pt x="7" y="432"/>
                    </a:lnTo>
                    <a:lnTo>
                      <a:pt x="7" y="436"/>
                    </a:lnTo>
                    <a:lnTo>
                      <a:pt x="8" y="447"/>
                    </a:lnTo>
                    <a:lnTo>
                      <a:pt x="9" y="456"/>
                    </a:lnTo>
                    <a:lnTo>
                      <a:pt x="12" y="462"/>
                    </a:lnTo>
                    <a:lnTo>
                      <a:pt x="14" y="466"/>
                    </a:lnTo>
                    <a:lnTo>
                      <a:pt x="16" y="468"/>
                    </a:lnTo>
                    <a:lnTo>
                      <a:pt x="18" y="469"/>
                    </a:lnTo>
                    <a:lnTo>
                      <a:pt x="19" y="471"/>
                    </a:lnTo>
                    <a:lnTo>
                      <a:pt x="19" y="471"/>
                    </a:lnTo>
                    <a:lnTo>
                      <a:pt x="21" y="475"/>
                    </a:lnTo>
                    <a:lnTo>
                      <a:pt x="22" y="488"/>
                    </a:lnTo>
                    <a:lnTo>
                      <a:pt x="23" y="505"/>
                    </a:lnTo>
                    <a:lnTo>
                      <a:pt x="26" y="526"/>
                    </a:lnTo>
                    <a:lnTo>
                      <a:pt x="27" y="547"/>
                    </a:lnTo>
                    <a:lnTo>
                      <a:pt x="29" y="568"/>
                    </a:lnTo>
                    <a:lnTo>
                      <a:pt x="31" y="587"/>
                    </a:lnTo>
                    <a:lnTo>
                      <a:pt x="31" y="599"/>
                    </a:lnTo>
                    <a:lnTo>
                      <a:pt x="29" y="611"/>
                    </a:lnTo>
                    <a:lnTo>
                      <a:pt x="28" y="622"/>
                    </a:lnTo>
                    <a:lnTo>
                      <a:pt x="24" y="633"/>
                    </a:lnTo>
                    <a:lnTo>
                      <a:pt x="22" y="643"/>
                    </a:lnTo>
                    <a:lnTo>
                      <a:pt x="18" y="653"/>
                    </a:lnTo>
                    <a:lnTo>
                      <a:pt x="14" y="660"/>
                    </a:lnTo>
                    <a:lnTo>
                      <a:pt x="13" y="665"/>
                    </a:lnTo>
                    <a:lnTo>
                      <a:pt x="12" y="666"/>
                    </a:lnTo>
                    <a:lnTo>
                      <a:pt x="9" y="680"/>
                    </a:lnTo>
                    <a:lnTo>
                      <a:pt x="11" y="680"/>
                    </a:lnTo>
                    <a:lnTo>
                      <a:pt x="13" y="681"/>
                    </a:lnTo>
                    <a:lnTo>
                      <a:pt x="17" y="681"/>
                    </a:lnTo>
                    <a:lnTo>
                      <a:pt x="21" y="683"/>
                    </a:lnTo>
                    <a:lnTo>
                      <a:pt x="26" y="683"/>
                    </a:lnTo>
                    <a:lnTo>
                      <a:pt x="32" y="683"/>
                    </a:lnTo>
                    <a:lnTo>
                      <a:pt x="37" y="681"/>
                    </a:lnTo>
                    <a:lnTo>
                      <a:pt x="43" y="680"/>
                    </a:lnTo>
                    <a:lnTo>
                      <a:pt x="48" y="675"/>
                    </a:lnTo>
                    <a:lnTo>
                      <a:pt x="50" y="665"/>
                    </a:lnTo>
                    <a:lnTo>
                      <a:pt x="53" y="654"/>
                    </a:lnTo>
                    <a:lnTo>
                      <a:pt x="53" y="642"/>
                    </a:lnTo>
                    <a:lnTo>
                      <a:pt x="53" y="629"/>
                    </a:lnTo>
                    <a:lnTo>
                      <a:pt x="53" y="619"/>
                    </a:lnTo>
                    <a:lnTo>
                      <a:pt x="53" y="612"/>
                    </a:lnTo>
                    <a:lnTo>
                      <a:pt x="53" y="609"/>
                    </a:lnTo>
                    <a:lnTo>
                      <a:pt x="53" y="607"/>
                    </a:lnTo>
                    <a:lnTo>
                      <a:pt x="54" y="602"/>
                    </a:lnTo>
                    <a:lnTo>
                      <a:pt x="57" y="594"/>
                    </a:lnTo>
                    <a:lnTo>
                      <a:pt x="58" y="585"/>
                    </a:lnTo>
                    <a:lnTo>
                      <a:pt x="60" y="573"/>
                    </a:lnTo>
                    <a:lnTo>
                      <a:pt x="63" y="562"/>
                    </a:lnTo>
                    <a:lnTo>
                      <a:pt x="65" y="551"/>
                    </a:lnTo>
                    <a:lnTo>
                      <a:pt x="68" y="540"/>
                    </a:lnTo>
                    <a:lnTo>
                      <a:pt x="69" y="531"/>
                    </a:lnTo>
                    <a:lnTo>
                      <a:pt x="69" y="523"/>
                    </a:lnTo>
                    <a:lnTo>
                      <a:pt x="70" y="514"/>
                    </a:lnTo>
                    <a:lnTo>
                      <a:pt x="70" y="508"/>
                    </a:lnTo>
                    <a:lnTo>
                      <a:pt x="70" y="502"/>
                    </a:lnTo>
                    <a:lnTo>
                      <a:pt x="70" y="497"/>
                    </a:lnTo>
                    <a:lnTo>
                      <a:pt x="70" y="494"/>
                    </a:lnTo>
                    <a:lnTo>
                      <a:pt x="70" y="493"/>
                    </a:lnTo>
                    <a:lnTo>
                      <a:pt x="85" y="493"/>
                    </a:lnTo>
                    <a:lnTo>
                      <a:pt x="86" y="510"/>
                    </a:lnTo>
                    <a:lnTo>
                      <a:pt x="93" y="510"/>
                    </a:lnTo>
                    <a:lnTo>
                      <a:pt x="93" y="511"/>
                    </a:lnTo>
                    <a:lnTo>
                      <a:pt x="108" y="606"/>
                    </a:lnTo>
                    <a:lnTo>
                      <a:pt x="98" y="653"/>
                    </a:lnTo>
                    <a:lnTo>
                      <a:pt x="98" y="654"/>
                    </a:lnTo>
                    <a:lnTo>
                      <a:pt x="99" y="656"/>
                    </a:lnTo>
                    <a:lnTo>
                      <a:pt x="99" y="659"/>
                    </a:lnTo>
                    <a:lnTo>
                      <a:pt x="100" y="664"/>
                    </a:lnTo>
                    <a:lnTo>
                      <a:pt x="101" y="668"/>
                    </a:lnTo>
                    <a:lnTo>
                      <a:pt x="104" y="673"/>
                    </a:lnTo>
                    <a:lnTo>
                      <a:pt x="106" y="676"/>
                    </a:lnTo>
                    <a:lnTo>
                      <a:pt x="109" y="680"/>
                    </a:lnTo>
                    <a:lnTo>
                      <a:pt x="112" y="681"/>
                    </a:lnTo>
                    <a:lnTo>
                      <a:pt x="116" y="681"/>
                    </a:lnTo>
                    <a:lnTo>
                      <a:pt x="121" y="680"/>
                    </a:lnTo>
                    <a:lnTo>
                      <a:pt x="125" y="679"/>
                    </a:lnTo>
                    <a:lnTo>
                      <a:pt x="127" y="676"/>
                    </a:lnTo>
                    <a:lnTo>
                      <a:pt x="130" y="674"/>
                    </a:lnTo>
                    <a:lnTo>
                      <a:pt x="132" y="671"/>
                    </a:lnTo>
                    <a:lnTo>
                      <a:pt x="132" y="671"/>
                    </a:lnTo>
                    <a:lnTo>
                      <a:pt x="136" y="634"/>
                    </a:lnTo>
                    <a:lnTo>
                      <a:pt x="126" y="611"/>
                    </a:lnTo>
                    <a:lnTo>
                      <a:pt x="126" y="608"/>
                    </a:lnTo>
                    <a:lnTo>
                      <a:pt x="129" y="602"/>
                    </a:lnTo>
                    <a:lnTo>
                      <a:pt x="131" y="593"/>
                    </a:lnTo>
                    <a:lnTo>
                      <a:pt x="134" y="582"/>
                    </a:lnTo>
                    <a:lnTo>
                      <a:pt x="136" y="570"/>
                    </a:lnTo>
                    <a:lnTo>
                      <a:pt x="139" y="559"/>
                    </a:lnTo>
                    <a:lnTo>
                      <a:pt x="140" y="549"/>
                    </a:lnTo>
                    <a:lnTo>
                      <a:pt x="140" y="540"/>
                    </a:lnTo>
                    <a:lnTo>
                      <a:pt x="140" y="536"/>
                    </a:lnTo>
                    <a:lnTo>
                      <a:pt x="140" y="533"/>
                    </a:lnTo>
                    <a:lnTo>
                      <a:pt x="139" y="529"/>
                    </a:lnTo>
                    <a:lnTo>
                      <a:pt x="139" y="525"/>
                    </a:lnTo>
                    <a:lnTo>
                      <a:pt x="139" y="521"/>
                    </a:lnTo>
                    <a:lnTo>
                      <a:pt x="137" y="518"/>
                    </a:lnTo>
                    <a:lnTo>
                      <a:pt x="137" y="514"/>
                    </a:lnTo>
                    <a:lnTo>
                      <a:pt x="137" y="510"/>
                    </a:lnTo>
                    <a:lnTo>
                      <a:pt x="221" y="509"/>
                    </a:lnTo>
                    <a:lnTo>
                      <a:pt x="221" y="356"/>
                    </a:lnTo>
                  </a:path>
                </a:pathLst>
              </a:custGeom>
              <a:solidFill>
                <a:srgbClr val="00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Freeform 22"/>
              <p:cNvSpPr>
                <a:spLocks/>
              </p:cNvSpPr>
              <p:nvPr/>
            </p:nvSpPr>
            <p:spPr bwMode="auto">
              <a:xfrm>
                <a:off x="4430" y="1334"/>
                <a:ext cx="233" cy="687"/>
              </a:xfrm>
              <a:custGeom>
                <a:avLst/>
                <a:gdLst>
                  <a:gd name="T0" fmla="*/ 214 w 233"/>
                  <a:gd name="T1" fmla="*/ 646 h 687"/>
                  <a:gd name="T2" fmla="*/ 183 w 233"/>
                  <a:gd name="T3" fmla="*/ 612 h 687"/>
                  <a:gd name="T4" fmla="*/ 184 w 233"/>
                  <a:gd name="T5" fmla="*/ 552 h 687"/>
                  <a:gd name="T6" fmla="*/ 192 w 233"/>
                  <a:gd name="T7" fmla="*/ 479 h 687"/>
                  <a:gd name="T8" fmla="*/ 196 w 233"/>
                  <a:gd name="T9" fmla="*/ 473 h 687"/>
                  <a:gd name="T10" fmla="*/ 203 w 233"/>
                  <a:gd name="T11" fmla="*/ 450 h 687"/>
                  <a:gd name="T12" fmla="*/ 191 w 233"/>
                  <a:gd name="T13" fmla="*/ 307 h 687"/>
                  <a:gd name="T14" fmla="*/ 198 w 233"/>
                  <a:gd name="T15" fmla="*/ 325 h 687"/>
                  <a:gd name="T16" fmla="*/ 207 w 233"/>
                  <a:gd name="T17" fmla="*/ 325 h 687"/>
                  <a:gd name="T18" fmla="*/ 212 w 233"/>
                  <a:gd name="T19" fmla="*/ 307 h 687"/>
                  <a:gd name="T20" fmla="*/ 199 w 233"/>
                  <a:gd name="T21" fmla="*/ 273 h 687"/>
                  <a:gd name="T22" fmla="*/ 205 w 233"/>
                  <a:gd name="T23" fmla="*/ 226 h 687"/>
                  <a:gd name="T24" fmla="*/ 187 w 233"/>
                  <a:gd name="T25" fmla="*/ 128 h 687"/>
                  <a:gd name="T26" fmla="*/ 165 w 233"/>
                  <a:gd name="T27" fmla="*/ 107 h 687"/>
                  <a:gd name="T28" fmla="*/ 156 w 233"/>
                  <a:gd name="T29" fmla="*/ 102 h 687"/>
                  <a:gd name="T30" fmla="*/ 165 w 233"/>
                  <a:gd name="T31" fmla="*/ 99 h 687"/>
                  <a:gd name="T32" fmla="*/ 171 w 233"/>
                  <a:gd name="T33" fmla="*/ 85 h 687"/>
                  <a:gd name="T34" fmla="*/ 165 w 233"/>
                  <a:gd name="T35" fmla="*/ 68 h 687"/>
                  <a:gd name="T36" fmla="*/ 155 w 233"/>
                  <a:gd name="T37" fmla="*/ 49 h 687"/>
                  <a:gd name="T38" fmla="*/ 151 w 233"/>
                  <a:gd name="T39" fmla="*/ 32 h 687"/>
                  <a:gd name="T40" fmla="*/ 150 w 233"/>
                  <a:gd name="T41" fmla="*/ 24 h 687"/>
                  <a:gd name="T42" fmla="*/ 147 w 233"/>
                  <a:gd name="T43" fmla="*/ 13 h 687"/>
                  <a:gd name="T44" fmla="*/ 145 w 233"/>
                  <a:gd name="T45" fmla="*/ 2 h 687"/>
                  <a:gd name="T46" fmla="*/ 119 w 233"/>
                  <a:gd name="T47" fmla="*/ 1 h 687"/>
                  <a:gd name="T48" fmla="*/ 95 w 233"/>
                  <a:gd name="T49" fmla="*/ 8 h 687"/>
                  <a:gd name="T50" fmla="*/ 79 w 233"/>
                  <a:gd name="T51" fmla="*/ 35 h 687"/>
                  <a:gd name="T52" fmla="*/ 68 w 233"/>
                  <a:gd name="T53" fmla="*/ 68 h 687"/>
                  <a:gd name="T54" fmla="*/ 55 w 233"/>
                  <a:gd name="T55" fmla="*/ 86 h 687"/>
                  <a:gd name="T56" fmla="*/ 59 w 233"/>
                  <a:gd name="T57" fmla="*/ 99 h 687"/>
                  <a:gd name="T58" fmla="*/ 65 w 233"/>
                  <a:gd name="T59" fmla="*/ 104 h 687"/>
                  <a:gd name="T60" fmla="*/ 59 w 233"/>
                  <a:gd name="T61" fmla="*/ 116 h 687"/>
                  <a:gd name="T62" fmla="*/ 29 w 233"/>
                  <a:gd name="T63" fmla="*/ 179 h 687"/>
                  <a:gd name="T64" fmla="*/ 12 w 233"/>
                  <a:gd name="T65" fmla="*/ 240 h 687"/>
                  <a:gd name="T66" fmla="*/ 16 w 233"/>
                  <a:gd name="T67" fmla="*/ 250 h 687"/>
                  <a:gd name="T68" fmla="*/ 23 w 233"/>
                  <a:gd name="T69" fmla="*/ 264 h 687"/>
                  <a:gd name="T70" fmla="*/ 4 w 233"/>
                  <a:gd name="T71" fmla="*/ 331 h 687"/>
                  <a:gd name="T72" fmla="*/ 1 w 233"/>
                  <a:gd name="T73" fmla="*/ 391 h 687"/>
                  <a:gd name="T74" fmla="*/ 12 w 233"/>
                  <a:gd name="T75" fmla="*/ 399 h 687"/>
                  <a:gd name="T76" fmla="*/ 35 w 233"/>
                  <a:gd name="T77" fmla="*/ 404 h 687"/>
                  <a:gd name="T78" fmla="*/ 38 w 233"/>
                  <a:gd name="T79" fmla="*/ 438 h 687"/>
                  <a:gd name="T80" fmla="*/ 35 w 233"/>
                  <a:gd name="T81" fmla="*/ 463 h 687"/>
                  <a:gd name="T82" fmla="*/ 44 w 233"/>
                  <a:gd name="T83" fmla="*/ 470 h 687"/>
                  <a:gd name="T84" fmla="*/ 63 w 233"/>
                  <a:gd name="T85" fmla="*/ 477 h 687"/>
                  <a:gd name="T86" fmla="*/ 69 w 233"/>
                  <a:gd name="T87" fmla="*/ 490 h 687"/>
                  <a:gd name="T88" fmla="*/ 76 w 233"/>
                  <a:gd name="T89" fmla="*/ 515 h 687"/>
                  <a:gd name="T90" fmla="*/ 76 w 233"/>
                  <a:gd name="T91" fmla="*/ 520 h 687"/>
                  <a:gd name="T92" fmla="*/ 73 w 233"/>
                  <a:gd name="T93" fmla="*/ 537 h 687"/>
                  <a:gd name="T94" fmla="*/ 75 w 233"/>
                  <a:gd name="T95" fmla="*/ 574 h 687"/>
                  <a:gd name="T96" fmla="*/ 85 w 233"/>
                  <a:gd name="T97" fmla="*/ 612 h 687"/>
                  <a:gd name="T98" fmla="*/ 80 w 233"/>
                  <a:gd name="T99" fmla="*/ 676 h 687"/>
                  <a:gd name="T100" fmla="*/ 91 w 233"/>
                  <a:gd name="T101" fmla="*/ 684 h 687"/>
                  <a:gd name="T102" fmla="*/ 106 w 233"/>
                  <a:gd name="T103" fmla="*/ 681 h 687"/>
                  <a:gd name="T104" fmla="*/ 112 w 233"/>
                  <a:gd name="T105" fmla="*/ 663 h 687"/>
                  <a:gd name="T106" fmla="*/ 105 w 233"/>
                  <a:gd name="T107" fmla="*/ 609 h 687"/>
                  <a:gd name="T108" fmla="*/ 141 w 233"/>
                  <a:gd name="T109" fmla="*/ 497 h 687"/>
                  <a:gd name="T110" fmla="*/ 142 w 233"/>
                  <a:gd name="T111" fmla="*/ 518 h 687"/>
                  <a:gd name="T112" fmla="*/ 146 w 233"/>
                  <a:gd name="T113" fmla="*/ 554 h 687"/>
                  <a:gd name="T114" fmla="*/ 156 w 233"/>
                  <a:gd name="T115" fmla="*/ 598 h 687"/>
                  <a:gd name="T116" fmla="*/ 156 w 233"/>
                  <a:gd name="T117" fmla="*/ 655 h 687"/>
                  <a:gd name="T118" fmla="*/ 171 w 233"/>
                  <a:gd name="T119" fmla="*/ 655 h 687"/>
                  <a:gd name="T120" fmla="*/ 188 w 233"/>
                  <a:gd name="T121" fmla="*/ 663 h 687"/>
                  <a:gd name="T122" fmla="*/ 210 w 233"/>
                  <a:gd name="T123" fmla="*/ 672 h 687"/>
                  <a:gd name="T124" fmla="*/ 229 w 233"/>
                  <a:gd name="T125" fmla="*/ 669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3" h="687">
                    <a:moveTo>
                      <a:pt x="230" y="656"/>
                    </a:moveTo>
                    <a:lnTo>
                      <a:pt x="228" y="655"/>
                    </a:lnTo>
                    <a:lnTo>
                      <a:pt x="223" y="652"/>
                    </a:lnTo>
                    <a:lnTo>
                      <a:pt x="214" y="646"/>
                    </a:lnTo>
                    <a:lnTo>
                      <a:pt x="205" y="640"/>
                    </a:lnTo>
                    <a:lnTo>
                      <a:pt x="197" y="631"/>
                    </a:lnTo>
                    <a:lnTo>
                      <a:pt x="188" y="622"/>
                    </a:lnTo>
                    <a:lnTo>
                      <a:pt x="183" y="612"/>
                    </a:lnTo>
                    <a:lnTo>
                      <a:pt x="181" y="604"/>
                    </a:lnTo>
                    <a:lnTo>
                      <a:pt x="182" y="590"/>
                    </a:lnTo>
                    <a:lnTo>
                      <a:pt x="183" y="573"/>
                    </a:lnTo>
                    <a:lnTo>
                      <a:pt x="184" y="552"/>
                    </a:lnTo>
                    <a:lnTo>
                      <a:pt x="187" y="529"/>
                    </a:lnTo>
                    <a:lnTo>
                      <a:pt x="188" y="508"/>
                    </a:lnTo>
                    <a:lnTo>
                      <a:pt x="191" y="491"/>
                    </a:lnTo>
                    <a:lnTo>
                      <a:pt x="192" y="479"/>
                    </a:lnTo>
                    <a:lnTo>
                      <a:pt x="192" y="475"/>
                    </a:lnTo>
                    <a:lnTo>
                      <a:pt x="192" y="474"/>
                    </a:lnTo>
                    <a:lnTo>
                      <a:pt x="193" y="474"/>
                    </a:lnTo>
                    <a:lnTo>
                      <a:pt x="196" y="473"/>
                    </a:lnTo>
                    <a:lnTo>
                      <a:pt x="198" y="469"/>
                    </a:lnTo>
                    <a:lnTo>
                      <a:pt x="199" y="465"/>
                    </a:lnTo>
                    <a:lnTo>
                      <a:pt x="202" y="459"/>
                    </a:lnTo>
                    <a:lnTo>
                      <a:pt x="203" y="450"/>
                    </a:lnTo>
                    <a:lnTo>
                      <a:pt x="204" y="440"/>
                    </a:lnTo>
                    <a:lnTo>
                      <a:pt x="191" y="307"/>
                    </a:lnTo>
                    <a:lnTo>
                      <a:pt x="191" y="305"/>
                    </a:lnTo>
                    <a:lnTo>
                      <a:pt x="191" y="307"/>
                    </a:lnTo>
                    <a:lnTo>
                      <a:pt x="192" y="310"/>
                    </a:lnTo>
                    <a:lnTo>
                      <a:pt x="193" y="315"/>
                    </a:lnTo>
                    <a:lnTo>
                      <a:pt x="196" y="320"/>
                    </a:lnTo>
                    <a:lnTo>
                      <a:pt x="198" y="325"/>
                    </a:lnTo>
                    <a:lnTo>
                      <a:pt x="200" y="329"/>
                    </a:lnTo>
                    <a:lnTo>
                      <a:pt x="202" y="330"/>
                    </a:lnTo>
                    <a:lnTo>
                      <a:pt x="204" y="329"/>
                    </a:lnTo>
                    <a:lnTo>
                      <a:pt x="207" y="325"/>
                    </a:lnTo>
                    <a:lnTo>
                      <a:pt x="209" y="321"/>
                    </a:lnTo>
                    <a:lnTo>
                      <a:pt x="210" y="316"/>
                    </a:lnTo>
                    <a:lnTo>
                      <a:pt x="212" y="312"/>
                    </a:lnTo>
                    <a:lnTo>
                      <a:pt x="212" y="307"/>
                    </a:lnTo>
                    <a:lnTo>
                      <a:pt x="210" y="300"/>
                    </a:lnTo>
                    <a:lnTo>
                      <a:pt x="208" y="293"/>
                    </a:lnTo>
                    <a:lnTo>
                      <a:pt x="204" y="286"/>
                    </a:lnTo>
                    <a:lnTo>
                      <a:pt x="199" y="273"/>
                    </a:lnTo>
                    <a:lnTo>
                      <a:pt x="198" y="263"/>
                    </a:lnTo>
                    <a:lnTo>
                      <a:pt x="200" y="253"/>
                    </a:lnTo>
                    <a:lnTo>
                      <a:pt x="203" y="241"/>
                    </a:lnTo>
                    <a:lnTo>
                      <a:pt x="205" y="226"/>
                    </a:lnTo>
                    <a:lnTo>
                      <a:pt x="205" y="204"/>
                    </a:lnTo>
                    <a:lnTo>
                      <a:pt x="200" y="174"/>
                    </a:lnTo>
                    <a:lnTo>
                      <a:pt x="191" y="134"/>
                    </a:lnTo>
                    <a:lnTo>
                      <a:pt x="187" y="128"/>
                    </a:lnTo>
                    <a:lnTo>
                      <a:pt x="182" y="122"/>
                    </a:lnTo>
                    <a:lnTo>
                      <a:pt x="177" y="116"/>
                    </a:lnTo>
                    <a:lnTo>
                      <a:pt x="171" y="111"/>
                    </a:lnTo>
                    <a:lnTo>
                      <a:pt x="165" y="107"/>
                    </a:lnTo>
                    <a:lnTo>
                      <a:pt x="160" y="105"/>
                    </a:lnTo>
                    <a:lnTo>
                      <a:pt x="157" y="102"/>
                    </a:lnTo>
                    <a:lnTo>
                      <a:pt x="156" y="102"/>
                    </a:lnTo>
                    <a:lnTo>
                      <a:pt x="156" y="102"/>
                    </a:lnTo>
                    <a:lnTo>
                      <a:pt x="157" y="101"/>
                    </a:lnTo>
                    <a:lnTo>
                      <a:pt x="160" y="101"/>
                    </a:lnTo>
                    <a:lnTo>
                      <a:pt x="162" y="100"/>
                    </a:lnTo>
                    <a:lnTo>
                      <a:pt x="165" y="99"/>
                    </a:lnTo>
                    <a:lnTo>
                      <a:pt x="167" y="96"/>
                    </a:lnTo>
                    <a:lnTo>
                      <a:pt x="168" y="94"/>
                    </a:lnTo>
                    <a:lnTo>
                      <a:pt x="169" y="89"/>
                    </a:lnTo>
                    <a:lnTo>
                      <a:pt x="171" y="85"/>
                    </a:lnTo>
                    <a:lnTo>
                      <a:pt x="169" y="80"/>
                    </a:lnTo>
                    <a:lnTo>
                      <a:pt x="168" y="76"/>
                    </a:lnTo>
                    <a:lnTo>
                      <a:pt x="167" y="71"/>
                    </a:lnTo>
                    <a:lnTo>
                      <a:pt x="165" y="68"/>
                    </a:lnTo>
                    <a:lnTo>
                      <a:pt x="162" y="64"/>
                    </a:lnTo>
                    <a:lnTo>
                      <a:pt x="160" y="59"/>
                    </a:lnTo>
                    <a:lnTo>
                      <a:pt x="157" y="54"/>
                    </a:lnTo>
                    <a:lnTo>
                      <a:pt x="155" y="49"/>
                    </a:lnTo>
                    <a:lnTo>
                      <a:pt x="153" y="44"/>
                    </a:lnTo>
                    <a:lnTo>
                      <a:pt x="152" y="39"/>
                    </a:lnTo>
                    <a:lnTo>
                      <a:pt x="151" y="35"/>
                    </a:lnTo>
                    <a:lnTo>
                      <a:pt x="151" y="32"/>
                    </a:lnTo>
                    <a:lnTo>
                      <a:pt x="150" y="28"/>
                    </a:lnTo>
                    <a:lnTo>
                      <a:pt x="150" y="26"/>
                    </a:lnTo>
                    <a:lnTo>
                      <a:pt x="150" y="26"/>
                    </a:lnTo>
                    <a:lnTo>
                      <a:pt x="150" y="24"/>
                    </a:lnTo>
                    <a:lnTo>
                      <a:pt x="150" y="23"/>
                    </a:lnTo>
                    <a:lnTo>
                      <a:pt x="148" y="21"/>
                    </a:lnTo>
                    <a:lnTo>
                      <a:pt x="148" y="17"/>
                    </a:lnTo>
                    <a:lnTo>
                      <a:pt x="147" y="13"/>
                    </a:lnTo>
                    <a:lnTo>
                      <a:pt x="147" y="9"/>
                    </a:lnTo>
                    <a:lnTo>
                      <a:pt x="146" y="7"/>
                    </a:lnTo>
                    <a:lnTo>
                      <a:pt x="146" y="3"/>
                    </a:lnTo>
                    <a:lnTo>
                      <a:pt x="145" y="2"/>
                    </a:lnTo>
                    <a:lnTo>
                      <a:pt x="141" y="1"/>
                    </a:lnTo>
                    <a:lnTo>
                      <a:pt x="135" y="0"/>
                    </a:lnTo>
                    <a:lnTo>
                      <a:pt x="127" y="1"/>
                    </a:lnTo>
                    <a:lnTo>
                      <a:pt x="119" y="1"/>
                    </a:lnTo>
                    <a:lnTo>
                      <a:pt x="111" y="2"/>
                    </a:lnTo>
                    <a:lnTo>
                      <a:pt x="104" y="4"/>
                    </a:lnTo>
                    <a:lnTo>
                      <a:pt x="99" y="6"/>
                    </a:lnTo>
                    <a:lnTo>
                      <a:pt x="95" y="8"/>
                    </a:lnTo>
                    <a:lnTo>
                      <a:pt x="90" y="13"/>
                    </a:lnTo>
                    <a:lnTo>
                      <a:pt x="86" y="19"/>
                    </a:lnTo>
                    <a:lnTo>
                      <a:pt x="83" y="27"/>
                    </a:lnTo>
                    <a:lnTo>
                      <a:pt x="79" y="35"/>
                    </a:lnTo>
                    <a:lnTo>
                      <a:pt x="75" y="44"/>
                    </a:lnTo>
                    <a:lnTo>
                      <a:pt x="73" y="52"/>
                    </a:lnTo>
                    <a:lnTo>
                      <a:pt x="70" y="60"/>
                    </a:lnTo>
                    <a:lnTo>
                      <a:pt x="68" y="68"/>
                    </a:lnTo>
                    <a:lnTo>
                      <a:pt x="64" y="73"/>
                    </a:lnTo>
                    <a:lnTo>
                      <a:pt x="62" y="79"/>
                    </a:lnTo>
                    <a:lnTo>
                      <a:pt x="59" y="82"/>
                    </a:lnTo>
                    <a:lnTo>
                      <a:pt x="55" y="86"/>
                    </a:lnTo>
                    <a:lnTo>
                      <a:pt x="54" y="89"/>
                    </a:lnTo>
                    <a:lnTo>
                      <a:pt x="52" y="90"/>
                    </a:lnTo>
                    <a:lnTo>
                      <a:pt x="52" y="91"/>
                    </a:lnTo>
                    <a:lnTo>
                      <a:pt x="59" y="99"/>
                    </a:lnTo>
                    <a:lnTo>
                      <a:pt x="59" y="99"/>
                    </a:lnTo>
                    <a:lnTo>
                      <a:pt x="62" y="100"/>
                    </a:lnTo>
                    <a:lnTo>
                      <a:pt x="63" y="101"/>
                    </a:lnTo>
                    <a:lnTo>
                      <a:pt x="65" y="104"/>
                    </a:lnTo>
                    <a:lnTo>
                      <a:pt x="66" y="106"/>
                    </a:lnTo>
                    <a:lnTo>
                      <a:pt x="65" y="110"/>
                    </a:lnTo>
                    <a:lnTo>
                      <a:pt x="64" y="113"/>
                    </a:lnTo>
                    <a:lnTo>
                      <a:pt x="59" y="116"/>
                    </a:lnTo>
                    <a:lnTo>
                      <a:pt x="52" y="125"/>
                    </a:lnTo>
                    <a:lnTo>
                      <a:pt x="44" y="138"/>
                    </a:lnTo>
                    <a:lnTo>
                      <a:pt x="37" y="158"/>
                    </a:lnTo>
                    <a:lnTo>
                      <a:pt x="29" y="179"/>
                    </a:lnTo>
                    <a:lnTo>
                      <a:pt x="22" y="200"/>
                    </a:lnTo>
                    <a:lnTo>
                      <a:pt x="17" y="219"/>
                    </a:lnTo>
                    <a:lnTo>
                      <a:pt x="13" y="232"/>
                    </a:lnTo>
                    <a:lnTo>
                      <a:pt x="12" y="240"/>
                    </a:lnTo>
                    <a:lnTo>
                      <a:pt x="12" y="242"/>
                    </a:lnTo>
                    <a:lnTo>
                      <a:pt x="12" y="245"/>
                    </a:lnTo>
                    <a:lnTo>
                      <a:pt x="13" y="247"/>
                    </a:lnTo>
                    <a:lnTo>
                      <a:pt x="16" y="250"/>
                    </a:lnTo>
                    <a:lnTo>
                      <a:pt x="17" y="253"/>
                    </a:lnTo>
                    <a:lnTo>
                      <a:pt x="18" y="257"/>
                    </a:lnTo>
                    <a:lnTo>
                      <a:pt x="21" y="261"/>
                    </a:lnTo>
                    <a:lnTo>
                      <a:pt x="23" y="264"/>
                    </a:lnTo>
                    <a:lnTo>
                      <a:pt x="13" y="300"/>
                    </a:lnTo>
                    <a:lnTo>
                      <a:pt x="9" y="305"/>
                    </a:lnTo>
                    <a:lnTo>
                      <a:pt x="7" y="316"/>
                    </a:lnTo>
                    <a:lnTo>
                      <a:pt x="4" y="331"/>
                    </a:lnTo>
                    <a:lnTo>
                      <a:pt x="2" y="347"/>
                    </a:lnTo>
                    <a:lnTo>
                      <a:pt x="1" y="364"/>
                    </a:lnTo>
                    <a:lnTo>
                      <a:pt x="0" y="378"/>
                    </a:lnTo>
                    <a:lnTo>
                      <a:pt x="1" y="391"/>
                    </a:lnTo>
                    <a:lnTo>
                      <a:pt x="2" y="396"/>
                    </a:lnTo>
                    <a:lnTo>
                      <a:pt x="4" y="397"/>
                    </a:lnTo>
                    <a:lnTo>
                      <a:pt x="7" y="398"/>
                    </a:lnTo>
                    <a:lnTo>
                      <a:pt x="12" y="399"/>
                    </a:lnTo>
                    <a:lnTo>
                      <a:pt x="17" y="401"/>
                    </a:lnTo>
                    <a:lnTo>
                      <a:pt x="22" y="402"/>
                    </a:lnTo>
                    <a:lnTo>
                      <a:pt x="29" y="403"/>
                    </a:lnTo>
                    <a:lnTo>
                      <a:pt x="35" y="404"/>
                    </a:lnTo>
                    <a:lnTo>
                      <a:pt x="43" y="404"/>
                    </a:lnTo>
                    <a:lnTo>
                      <a:pt x="42" y="417"/>
                    </a:lnTo>
                    <a:lnTo>
                      <a:pt x="40" y="428"/>
                    </a:lnTo>
                    <a:lnTo>
                      <a:pt x="38" y="438"/>
                    </a:lnTo>
                    <a:lnTo>
                      <a:pt x="38" y="447"/>
                    </a:lnTo>
                    <a:lnTo>
                      <a:pt x="37" y="453"/>
                    </a:lnTo>
                    <a:lnTo>
                      <a:pt x="35" y="459"/>
                    </a:lnTo>
                    <a:lnTo>
                      <a:pt x="35" y="463"/>
                    </a:lnTo>
                    <a:lnTo>
                      <a:pt x="35" y="464"/>
                    </a:lnTo>
                    <a:lnTo>
                      <a:pt x="37" y="464"/>
                    </a:lnTo>
                    <a:lnTo>
                      <a:pt x="39" y="466"/>
                    </a:lnTo>
                    <a:lnTo>
                      <a:pt x="44" y="470"/>
                    </a:lnTo>
                    <a:lnTo>
                      <a:pt x="50" y="474"/>
                    </a:lnTo>
                    <a:lnTo>
                      <a:pt x="55" y="476"/>
                    </a:lnTo>
                    <a:lnTo>
                      <a:pt x="60" y="477"/>
                    </a:lnTo>
                    <a:lnTo>
                      <a:pt x="63" y="477"/>
                    </a:lnTo>
                    <a:lnTo>
                      <a:pt x="64" y="475"/>
                    </a:lnTo>
                    <a:lnTo>
                      <a:pt x="65" y="477"/>
                    </a:lnTo>
                    <a:lnTo>
                      <a:pt x="66" y="482"/>
                    </a:lnTo>
                    <a:lnTo>
                      <a:pt x="69" y="490"/>
                    </a:lnTo>
                    <a:lnTo>
                      <a:pt x="70" y="497"/>
                    </a:lnTo>
                    <a:lnTo>
                      <a:pt x="73" y="503"/>
                    </a:lnTo>
                    <a:lnTo>
                      <a:pt x="75" y="510"/>
                    </a:lnTo>
                    <a:lnTo>
                      <a:pt x="76" y="515"/>
                    </a:lnTo>
                    <a:lnTo>
                      <a:pt x="78" y="516"/>
                    </a:lnTo>
                    <a:lnTo>
                      <a:pt x="76" y="517"/>
                    </a:lnTo>
                    <a:lnTo>
                      <a:pt x="76" y="518"/>
                    </a:lnTo>
                    <a:lnTo>
                      <a:pt x="76" y="520"/>
                    </a:lnTo>
                    <a:lnTo>
                      <a:pt x="75" y="523"/>
                    </a:lnTo>
                    <a:lnTo>
                      <a:pt x="74" y="527"/>
                    </a:lnTo>
                    <a:lnTo>
                      <a:pt x="73" y="532"/>
                    </a:lnTo>
                    <a:lnTo>
                      <a:pt x="73" y="537"/>
                    </a:lnTo>
                    <a:lnTo>
                      <a:pt x="71" y="543"/>
                    </a:lnTo>
                    <a:lnTo>
                      <a:pt x="71" y="552"/>
                    </a:lnTo>
                    <a:lnTo>
                      <a:pt x="73" y="562"/>
                    </a:lnTo>
                    <a:lnTo>
                      <a:pt x="75" y="574"/>
                    </a:lnTo>
                    <a:lnTo>
                      <a:pt x="78" y="585"/>
                    </a:lnTo>
                    <a:lnTo>
                      <a:pt x="81" y="596"/>
                    </a:lnTo>
                    <a:lnTo>
                      <a:pt x="84" y="606"/>
                    </a:lnTo>
                    <a:lnTo>
                      <a:pt x="85" y="612"/>
                    </a:lnTo>
                    <a:lnTo>
                      <a:pt x="86" y="615"/>
                    </a:lnTo>
                    <a:lnTo>
                      <a:pt x="75" y="638"/>
                    </a:lnTo>
                    <a:lnTo>
                      <a:pt x="79" y="674"/>
                    </a:lnTo>
                    <a:lnTo>
                      <a:pt x="80" y="676"/>
                    </a:lnTo>
                    <a:lnTo>
                      <a:pt x="81" y="677"/>
                    </a:lnTo>
                    <a:lnTo>
                      <a:pt x="84" y="679"/>
                    </a:lnTo>
                    <a:lnTo>
                      <a:pt x="88" y="682"/>
                    </a:lnTo>
                    <a:lnTo>
                      <a:pt x="91" y="684"/>
                    </a:lnTo>
                    <a:lnTo>
                      <a:pt x="95" y="686"/>
                    </a:lnTo>
                    <a:lnTo>
                      <a:pt x="99" y="686"/>
                    </a:lnTo>
                    <a:lnTo>
                      <a:pt x="102" y="683"/>
                    </a:lnTo>
                    <a:lnTo>
                      <a:pt x="106" y="681"/>
                    </a:lnTo>
                    <a:lnTo>
                      <a:pt x="109" y="677"/>
                    </a:lnTo>
                    <a:lnTo>
                      <a:pt x="110" y="672"/>
                    </a:lnTo>
                    <a:lnTo>
                      <a:pt x="111" y="667"/>
                    </a:lnTo>
                    <a:lnTo>
                      <a:pt x="112" y="663"/>
                    </a:lnTo>
                    <a:lnTo>
                      <a:pt x="114" y="659"/>
                    </a:lnTo>
                    <a:lnTo>
                      <a:pt x="114" y="657"/>
                    </a:lnTo>
                    <a:lnTo>
                      <a:pt x="114" y="656"/>
                    </a:lnTo>
                    <a:lnTo>
                      <a:pt x="105" y="609"/>
                    </a:lnTo>
                    <a:lnTo>
                      <a:pt x="120" y="515"/>
                    </a:lnTo>
                    <a:lnTo>
                      <a:pt x="122" y="496"/>
                    </a:lnTo>
                    <a:lnTo>
                      <a:pt x="141" y="496"/>
                    </a:lnTo>
                    <a:lnTo>
                      <a:pt x="141" y="497"/>
                    </a:lnTo>
                    <a:lnTo>
                      <a:pt x="141" y="500"/>
                    </a:lnTo>
                    <a:lnTo>
                      <a:pt x="141" y="505"/>
                    </a:lnTo>
                    <a:lnTo>
                      <a:pt x="141" y="511"/>
                    </a:lnTo>
                    <a:lnTo>
                      <a:pt x="142" y="518"/>
                    </a:lnTo>
                    <a:lnTo>
                      <a:pt x="142" y="526"/>
                    </a:lnTo>
                    <a:lnTo>
                      <a:pt x="143" y="534"/>
                    </a:lnTo>
                    <a:lnTo>
                      <a:pt x="145" y="543"/>
                    </a:lnTo>
                    <a:lnTo>
                      <a:pt x="146" y="554"/>
                    </a:lnTo>
                    <a:lnTo>
                      <a:pt x="148" y="567"/>
                    </a:lnTo>
                    <a:lnTo>
                      <a:pt x="151" y="578"/>
                    </a:lnTo>
                    <a:lnTo>
                      <a:pt x="153" y="589"/>
                    </a:lnTo>
                    <a:lnTo>
                      <a:pt x="156" y="598"/>
                    </a:lnTo>
                    <a:lnTo>
                      <a:pt x="157" y="606"/>
                    </a:lnTo>
                    <a:lnTo>
                      <a:pt x="158" y="611"/>
                    </a:lnTo>
                    <a:lnTo>
                      <a:pt x="160" y="612"/>
                    </a:lnTo>
                    <a:lnTo>
                      <a:pt x="156" y="655"/>
                    </a:lnTo>
                    <a:lnTo>
                      <a:pt x="168" y="658"/>
                    </a:lnTo>
                    <a:lnTo>
                      <a:pt x="168" y="652"/>
                    </a:lnTo>
                    <a:lnTo>
                      <a:pt x="168" y="653"/>
                    </a:lnTo>
                    <a:lnTo>
                      <a:pt x="171" y="655"/>
                    </a:lnTo>
                    <a:lnTo>
                      <a:pt x="174" y="656"/>
                    </a:lnTo>
                    <a:lnTo>
                      <a:pt x="178" y="658"/>
                    </a:lnTo>
                    <a:lnTo>
                      <a:pt x="183" y="661"/>
                    </a:lnTo>
                    <a:lnTo>
                      <a:pt x="188" y="663"/>
                    </a:lnTo>
                    <a:lnTo>
                      <a:pt x="193" y="666"/>
                    </a:lnTo>
                    <a:lnTo>
                      <a:pt x="199" y="669"/>
                    </a:lnTo>
                    <a:lnTo>
                      <a:pt x="204" y="671"/>
                    </a:lnTo>
                    <a:lnTo>
                      <a:pt x="210" y="672"/>
                    </a:lnTo>
                    <a:lnTo>
                      <a:pt x="215" y="672"/>
                    </a:lnTo>
                    <a:lnTo>
                      <a:pt x="220" y="672"/>
                    </a:lnTo>
                    <a:lnTo>
                      <a:pt x="225" y="671"/>
                    </a:lnTo>
                    <a:lnTo>
                      <a:pt x="229" y="669"/>
                    </a:lnTo>
                    <a:lnTo>
                      <a:pt x="232" y="669"/>
                    </a:lnTo>
                    <a:lnTo>
                      <a:pt x="232" y="669"/>
                    </a:lnTo>
                    <a:lnTo>
                      <a:pt x="230" y="656"/>
                    </a:lnTo>
                  </a:path>
                </a:pathLst>
              </a:custGeom>
              <a:solidFill>
                <a:srgbClr val="4C4C4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Freeform 23"/>
              <p:cNvSpPr>
                <a:spLocks/>
              </p:cNvSpPr>
              <p:nvPr/>
            </p:nvSpPr>
            <p:spPr bwMode="auto">
              <a:xfrm>
                <a:off x="4800" y="1304"/>
                <a:ext cx="221" cy="715"/>
              </a:xfrm>
              <a:custGeom>
                <a:avLst/>
                <a:gdLst>
                  <a:gd name="T0" fmla="*/ 220 w 221"/>
                  <a:gd name="T1" fmla="*/ 600 h 715"/>
                  <a:gd name="T2" fmla="*/ 203 w 221"/>
                  <a:gd name="T3" fmla="*/ 414 h 715"/>
                  <a:gd name="T4" fmla="*/ 208 w 221"/>
                  <a:gd name="T5" fmla="*/ 407 h 715"/>
                  <a:gd name="T6" fmla="*/ 212 w 221"/>
                  <a:gd name="T7" fmla="*/ 400 h 715"/>
                  <a:gd name="T8" fmla="*/ 208 w 221"/>
                  <a:gd name="T9" fmla="*/ 378 h 715"/>
                  <a:gd name="T10" fmla="*/ 211 w 221"/>
                  <a:gd name="T11" fmla="*/ 295 h 715"/>
                  <a:gd name="T12" fmla="*/ 207 w 221"/>
                  <a:gd name="T13" fmla="*/ 235 h 715"/>
                  <a:gd name="T14" fmla="*/ 197 w 221"/>
                  <a:gd name="T15" fmla="*/ 165 h 715"/>
                  <a:gd name="T16" fmla="*/ 175 w 221"/>
                  <a:gd name="T17" fmla="*/ 137 h 715"/>
                  <a:gd name="T18" fmla="*/ 142 w 221"/>
                  <a:gd name="T19" fmla="*/ 113 h 715"/>
                  <a:gd name="T20" fmla="*/ 126 w 221"/>
                  <a:gd name="T21" fmla="*/ 103 h 715"/>
                  <a:gd name="T22" fmla="*/ 139 w 221"/>
                  <a:gd name="T23" fmla="*/ 64 h 715"/>
                  <a:gd name="T24" fmla="*/ 141 w 221"/>
                  <a:gd name="T25" fmla="*/ 49 h 715"/>
                  <a:gd name="T26" fmla="*/ 137 w 221"/>
                  <a:gd name="T27" fmla="*/ 28 h 715"/>
                  <a:gd name="T28" fmla="*/ 128 w 221"/>
                  <a:gd name="T29" fmla="*/ 12 h 715"/>
                  <a:gd name="T30" fmla="*/ 121 w 221"/>
                  <a:gd name="T31" fmla="*/ 2 h 715"/>
                  <a:gd name="T32" fmla="*/ 100 w 221"/>
                  <a:gd name="T33" fmla="*/ 0 h 715"/>
                  <a:gd name="T34" fmla="*/ 77 w 221"/>
                  <a:gd name="T35" fmla="*/ 1 h 715"/>
                  <a:gd name="T36" fmla="*/ 72 w 221"/>
                  <a:gd name="T37" fmla="*/ 7 h 715"/>
                  <a:gd name="T38" fmla="*/ 59 w 221"/>
                  <a:gd name="T39" fmla="*/ 21 h 715"/>
                  <a:gd name="T40" fmla="*/ 57 w 221"/>
                  <a:gd name="T41" fmla="*/ 42 h 715"/>
                  <a:gd name="T42" fmla="*/ 60 w 221"/>
                  <a:gd name="T43" fmla="*/ 58 h 715"/>
                  <a:gd name="T44" fmla="*/ 78 w 221"/>
                  <a:gd name="T45" fmla="*/ 103 h 715"/>
                  <a:gd name="T46" fmla="*/ 58 w 221"/>
                  <a:gd name="T47" fmla="*/ 116 h 715"/>
                  <a:gd name="T48" fmla="*/ 26 w 221"/>
                  <a:gd name="T49" fmla="*/ 138 h 715"/>
                  <a:gd name="T50" fmla="*/ 16 w 221"/>
                  <a:gd name="T51" fmla="*/ 155 h 715"/>
                  <a:gd name="T52" fmla="*/ 9 w 221"/>
                  <a:gd name="T53" fmla="*/ 210 h 715"/>
                  <a:gd name="T54" fmla="*/ 3 w 221"/>
                  <a:gd name="T55" fmla="*/ 268 h 715"/>
                  <a:gd name="T56" fmla="*/ 2 w 221"/>
                  <a:gd name="T57" fmla="*/ 298 h 715"/>
                  <a:gd name="T58" fmla="*/ 0 w 221"/>
                  <a:gd name="T59" fmla="*/ 353 h 715"/>
                  <a:gd name="T60" fmla="*/ 3 w 221"/>
                  <a:gd name="T61" fmla="*/ 400 h 715"/>
                  <a:gd name="T62" fmla="*/ 12 w 221"/>
                  <a:gd name="T63" fmla="*/ 410 h 715"/>
                  <a:gd name="T64" fmla="*/ 23 w 221"/>
                  <a:gd name="T65" fmla="*/ 412 h 715"/>
                  <a:gd name="T66" fmla="*/ 14 w 221"/>
                  <a:gd name="T67" fmla="*/ 393 h 715"/>
                  <a:gd name="T68" fmla="*/ 63 w 221"/>
                  <a:gd name="T69" fmla="*/ 665 h 715"/>
                  <a:gd name="T70" fmla="*/ 72 w 221"/>
                  <a:gd name="T71" fmla="*/ 711 h 715"/>
                  <a:gd name="T72" fmla="*/ 108 w 221"/>
                  <a:gd name="T73" fmla="*/ 692 h 715"/>
                  <a:gd name="T74" fmla="*/ 129 w 221"/>
                  <a:gd name="T75" fmla="*/ 705 h 715"/>
                  <a:gd name="T76" fmla="*/ 149 w 221"/>
                  <a:gd name="T77" fmla="*/ 714 h 715"/>
                  <a:gd name="T78" fmla="*/ 162 w 221"/>
                  <a:gd name="T79" fmla="*/ 714 h 715"/>
                  <a:gd name="T80" fmla="*/ 174 w 221"/>
                  <a:gd name="T81" fmla="*/ 710 h 715"/>
                  <a:gd name="T82" fmla="*/ 169 w 221"/>
                  <a:gd name="T83" fmla="*/ 683 h 715"/>
                  <a:gd name="T84" fmla="*/ 177 w 221"/>
                  <a:gd name="T85" fmla="*/ 391 h 715"/>
                  <a:gd name="T86" fmla="*/ 185 w 221"/>
                  <a:gd name="T87" fmla="*/ 407 h 715"/>
                  <a:gd name="T88" fmla="*/ 186 w 221"/>
                  <a:gd name="T89" fmla="*/ 408 h 715"/>
                  <a:gd name="T90" fmla="*/ 188 w 221"/>
                  <a:gd name="T91" fmla="*/ 410 h 715"/>
                  <a:gd name="T92" fmla="*/ 191 w 221"/>
                  <a:gd name="T93" fmla="*/ 428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1" h="715">
                    <a:moveTo>
                      <a:pt x="176" y="428"/>
                    </a:moveTo>
                    <a:lnTo>
                      <a:pt x="176" y="600"/>
                    </a:lnTo>
                    <a:lnTo>
                      <a:pt x="220" y="600"/>
                    </a:lnTo>
                    <a:lnTo>
                      <a:pt x="220" y="428"/>
                    </a:lnTo>
                    <a:lnTo>
                      <a:pt x="203" y="428"/>
                    </a:lnTo>
                    <a:lnTo>
                      <a:pt x="203" y="414"/>
                    </a:lnTo>
                    <a:lnTo>
                      <a:pt x="205" y="413"/>
                    </a:lnTo>
                    <a:lnTo>
                      <a:pt x="207" y="410"/>
                    </a:lnTo>
                    <a:lnTo>
                      <a:pt x="208" y="407"/>
                    </a:lnTo>
                    <a:lnTo>
                      <a:pt x="210" y="404"/>
                    </a:lnTo>
                    <a:lnTo>
                      <a:pt x="211" y="402"/>
                    </a:lnTo>
                    <a:lnTo>
                      <a:pt x="212" y="400"/>
                    </a:lnTo>
                    <a:lnTo>
                      <a:pt x="213" y="399"/>
                    </a:lnTo>
                    <a:lnTo>
                      <a:pt x="213" y="398"/>
                    </a:lnTo>
                    <a:lnTo>
                      <a:pt x="208" y="378"/>
                    </a:lnTo>
                    <a:lnTo>
                      <a:pt x="210" y="378"/>
                    </a:lnTo>
                    <a:lnTo>
                      <a:pt x="211" y="301"/>
                    </a:lnTo>
                    <a:lnTo>
                      <a:pt x="211" y="295"/>
                    </a:lnTo>
                    <a:lnTo>
                      <a:pt x="210" y="280"/>
                    </a:lnTo>
                    <a:lnTo>
                      <a:pt x="208" y="259"/>
                    </a:lnTo>
                    <a:lnTo>
                      <a:pt x="207" y="235"/>
                    </a:lnTo>
                    <a:lnTo>
                      <a:pt x="205" y="210"/>
                    </a:lnTo>
                    <a:lnTo>
                      <a:pt x="201" y="185"/>
                    </a:lnTo>
                    <a:lnTo>
                      <a:pt x="197" y="165"/>
                    </a:lnTo>
                    <a:lnTo>
                      <a:pt x="191" y="153"/>
                    </a:lnTo>
                    <a:lnTo>
                      <a:pt x="183" y="144"/>
                    </a:lnTo>
                    <a:lnTo>
                      <a:pt x="175" y="137"/>
                    </a:lnTo>
                    <a:lnTo>
                      <a:pt x="164" y="128"/>
                    </a:lnTo>
                    <a:lnTo>
                      <a:pt x="152" y="121"/>
                    </a:lnTo>
                    <a:lnTo>
                      <a:pt x="142" y="113"/>
                    </a:lnTo>
                    <a:lnTo>
                      <a:pt x="134" y="108"/>
                    </a:lnTo>
                    <a:lnTo>
                      <a:pt x="128" y="105"/>
                    </a:lnTo>
                    <a:lnTo>
                      <a:pt x="126" y="103"/>
                    </a:lnTo>
                    <a:lnTo>
                      <a:pt x="128" y="86"/>
                    </a:lnTo>
                    <a:lnTo>
                      <a:pt x="139" y="65"/>
                    </a:lnTo>
                    <a:lnTo>
                      <a:pt x="139" y="64"/>
                    </a:lnTo>
                    <a:lnTo>
                      <a:pt x="140" y="60"/>
                    </a:lnTo>
                    <a:lnTo>
                      <a:pt x="140" y="55"/>
                    </a:lnTo>
                    <a:lnTo>
                      <a:pt x="141" y="49"/>
                    </a:lnTo>
                    <a:lnTo>
                      <a:pt x="141" y="42"/>
                    </a:lnTo>
                    <a:lnTo>
                      <a:pt x="140" y="34"/>
                    </a:lnTo>
                    <a:lnTo>
                      <a:pt x="137" y="28"/>
                    </a:lnTo>
                    <a:lnTo>
                      <a:pt x="134" y="22"/>
                    </a:lnTo>
                    <a:lnTo>
                      <a:pt x="130" y="16"/>
                    </a:lnTo>
                    <a:lnTo>
                      <a:pt x="128" y="12"/>
                    </a:lnTo>
                    <a:lnTo>
                      <a:pt x="126" y="7"/>
                    </a:lnTo>
                    <a:lnTo>
                      <a:pt x="124" y="4"/>
                    </a:lnTo>
                    <a:lnTo>
                      <a:pt x="121" y="2"/>
                    </a:lnTo>
                    <a:lnTo>
                      <a:pt x="116" y="1"/>
                    </a:lnTo>
                    <a:lnTo>
                      <a:pt x="110" y="0"/>
                    </a:lnTo>
                    <a:lnTo>
                      <a:pt x="100" y="0"/>
                    </a:lnTo>
                    <a:lnTo>
                      <a:pt x="88" y="0"/>
                    </a:lnTo>
                    <a:lnTo>
                      <a:pt x="82" y="0"/>
                    </a:lnTo>
                    <a:lnTo>
                      <a:pt x="77" y="1"/>
                    </a:lnTo>
                    <a:lnTo>
                      <a:pt x="74" y="2"/>
                    </a:lnTo>
                    <a:lnTo>
                      <a:pt x="73" y="4"/>
                    </a:lnTo>
                    <a:lnTo>
                      <a:pt x="72" y="7"/>
                    </a:lnTo>
                    <a:lnTo>
                      <a:pt x="68" y="11"/>
                    </a:lnTo>
                    <a:lnTo>
                      <a:pt x="63" y="16"/>
                    </a:lnTo>
                    <a:lnTo>
                      <a:pt x="59" y="21"/>
                    </a:lnTo>
                    <a:lnTo>
                      <a:pt x="57" y="27"/>
                    </a:lnTo>
                    <a:lnTo>
                      <a:pt x="57" y="34"/>
                    </a:lnTo>
                    <a:lnTo>
                      <a:pt x="57" y="42"/>
                    </a:lnTo>
                    <a:lnTo>
                      <a:pt x="58" y="48"/>
                    </a:lnTo>
                    <a:lnTo>
                      <a:pt x="59" y="54"/>
                    </a:lnTo>
                    <a:lnTo>
                      <a:pt x="60" y="58"/>
                    </a:lnTo>
                    <a:lnTo>
                      <a:pt x="62" y="60"/>
                    </a:lnTo>
                    <a:lnTo>
                      <a:pt x="75" y="92"/>
                    </a:lnTo>
                    <a:lnTo>
                      <a:pt x="78" y="103"/>
                    </a:lnTo>
                    <a:lnTo>
                      <a:pt x="74" y="106"/>
                    </a:lnTo>
                    <a:lnTo>
                      <a:pt x="68" y="110"/>
                    </a:lnTo>
                    <a:lnTo>
                      <a:pt x="58" y="116"/>
                    </a:lnTo>
                    <a:lnTo>
                      <a:pt x="47" y="123"/>
                    </a:lnTo>
                    <a:lnTo>
                      <a:pt x="36" y="131"/>
                    </a:lnTo>
                    <a:lnTo>
                      <a:pt x="26" y="138"/>
                    </a:lnTo>
                    <a:lnTo>
                      <a:pt x="19" y="144"/>
                    </a:lnTo>
                    <a:lnTo>
                      <a:pt x="17" y="148"/>
                    </a:lnTo>
                    <a:lnTo>
                      <a:pt x="16" y="155"/>
                    </a:lnTo>
                    <a:lnTo>
                      <a:pt x="14" y="170"/>
                    </a:lnTo>
                    <a:lnTo>
                      <a:pt x="12" y="189"/>
                    </a:lnTo>
                    <a:lnTo>
                      <a:pt x="9" y="210"/>
                    </a:lnTo>
                    <a:lnTo>
                      <a:pt x="7" y="232"/>
                    </a:lnTo>
                    <a:lnTo>
                      <a:pt x="4" y="252"/>
                    </a:lnTo>
                    <a:lnTo>
                      <a:pt x="3" y="268"/>
                    </a:lnTo>
                    <a:lnTo>
                      <a:pt x="2" y="278"/>
                    </a:lnTo>
                    <a:lnTo>
                      <a:pt x="2" y="284"/>
                    </a:lnTo>
                    <a:lnTo>
                      <a:pt x="2" y="298"/>
                    </a:lnTo>
                    <a:lnTo>
                      <a:pt x="1" y="314"/>
                    </a:lnTo>
                    <a:lnTo>
                      <a:pt x="0" y="334"/>
                    </a:lnTo>
                    <a:lnTo>
                      <a:pt x="0" y="353"/>
                    </a:lnTo>
                    <a:lnTo>
                      <a:pt x="0" y="372"/>
                    </a:lnTo>
                    <a:lnTo>
                      <a:pt x="1" y="388"/>
                    </a:lnTo>
                    <a:lnTo>
                      <a:pt x="3" y="400"/>
                    </a:lnTo>
                    <a:lnTo>
                      <a:pt x="6" y="405"/>
                    </a:lnTo>
                    <a:lnTo>
                      <a:pt x="8" y="408"/>
                    </a:lnTo>
                    <a:lnTo>
                      <a:pt x="12" y="410"/>
                    </a:lnTo>
                    <a:lnTo>
                      <a:pt x="17" y="410"/>
                    </a:lnTo>
                    <a:lnTo>
                      <a:pt x="21" y="412"/>
                    </a:lnTo>
                    <a:lnTo>
                      <a:pt x="23" y="412"/>
                    </a:lnTo>
                    <a:lnTo>
                      <a:pt x="26" y="410"/>
                    </a:lnTo>
                    <a:lnTo>
                      <a:pt x="27" y="410"/>
                    </a:lnTo>
                    <a:lnTo>
                      <a:pt x="14" y="393"/>
                    </a:lnTo>
                    <a:lnTo>
                      <a:pt x="34" y="262"/>
                    </a:lnTo>
                    <a:lnTo>
                      <a:pt x="34" y="402"/>
                    </a:lnTo>
                    <a:lnTo>
                      <a:pt x="63" y="665"/>
                    </a:lnTo>
                    <a:lnTo>
                      <a:pt x="39" y="694"/>
                    </a:lnTo>
                    <a:lnTo>
                      <a:pt x="34" y="714"/>
                    </a:lnTo>
                    <a:lnTo>
                      <a:pt x="72" y="711"/>
                    </a:lnTo>
                    <a:lnTo>
                      <a:pt x="101" y="689"/>
                    </a:lnTo>
                    <a:lnTo>
                      <a:pt x="103" y="690"/>
                    </a:lnTo>
                    <a:lnTo>
                      <a:pt x="108" y="692"/>
                    </a:lnTo>
                    <a:lnTo>
                      <a:pt x="114" y="696"/>
                    </a:lnTo>
                    <a:lnTo>
                      <a:pt x="121" y="700"/>
                    </a:lnTo>
                    <a:lnTo>
                      <a:pt x="129" y="705"/>
                    </a:lnTo>
                    <a:lnTo>
                      <a:pt x="136" y="709"/>
                    </a:lnTo>
                    <a:lnTo>
                      <a:pt x="144" y="711"/>
                    </a:lnTo>
                    <a:lnTo>
                      <a:pt x="149" y="714"/>
                    </a:lnTo>
                    <a:lnTo>
                      <a:pt x="152" y="714"/>
                    </a:lnTo>
                    <a:lnTo>
                      <a:pt x="157" y="714"/>
                    </a:lnTo>
                    <a:lnTo>
                      <a:pt x="162" y="714"/>
                    </a:lnTo>
                    <a:lnTo>
                      <a:pt x="166" y="712"/>
                    </a:lnTo>
                    <a:lnTo>
                      <a:pt x="171" y="711"/>
                    </a:lnTo>
                    <a:lnTo>
                      <a:pt x="174" y="710"/>
                    </a:lnTo>
                    <a:lnTo>
                      <a:pt x="176" y="710"/>
                    </a:lnTo>
                    <a:lnTo>
                      <a:pt x="176" y="709"/>
                    </a:lnTo>
                    <a:lnTo>
                      <a:pt x="169" y="683"/>
                    </a:lnTo>
                    <a:lnTo>
                      <a:pt x="142" y="666"/>
                    </a:lnTo>
                    <a:lnTo>
                      <a:pt x="167" y="419"/>
                    </a:lnTo>
                    <a:lnTo>
                      <a:pt x="177" y="391"/>
                    </a:lnTo>
                    <a:lnTo>
                      <a:pt x="165" y="249"/>
                    </a:lnTo>
                    <a:lnTo>
                      <a:pt x="193" y="394"/>
                    </a:lnTo>
                    <a:lnTo>
                      <a:pt x="185" y="407"/>
                    </a:lnTo>
                    <a:lnTo>
                      <a:pt x="185" y="407"/>
                    </a:lnTo>
                    <a:lnTo>
                      <a:pt x="185" y="407"/>
                    </a:lnTo>
                    <a:lnTo>
                      <a:pt x="186" y="408"/>
                    </a:lnTo>
                    <a:lnTo>
                      <a:pt x="186" y="409"/>
                    </a:lnTo>
                    <a:lnTo>
                      <a:pt x="187" y="409"/>
                    </a:lnTo>
                    <a:lnTo>
                      <a:pt x="188" y="410"/>
                    </a:lnTo>
                    <a:lnTo>
                      <a:pt x="190" y="412"/>
                    </a:lnTo>
                    <a:lnTo>
                      <a:pt x="191" y="413"/>
                    </a:lnTo>
                    <a:lnTo>
                      <a:pt x="191" y="428"/>
                    </a:lnTo>
                    <a:lnTo>
                      <a:pt x="176" y="428"/>
                    </a:lnTo>
                  </a:path>
                </a:pathLst>
              </a:custGeom>
              <a:solidFill>
                <a:srgbClr val="4C4C4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Freeform 24"/>
              <p:cNvSpPr>
                <a:spLocks/>
              </p:cNvSpPr>
              <p:nvPr/>
            </p:nvSpPr>
            <p:spPr bwMode="auto">
              <a:xfrm>
                <a:off x="4127" y="1279"/>
                <a:ext cx="222" cy="683"/>
              </a:xfrm>
              <a:custGeom>
                <a:avLst/>
                <a:gdLst>
                  <a:gd name="T0" fmla="*/ 83 w 222"/>
                  <a:gd name="T1" fmla="*/ 517 h 683"/>
                  <a:gd name="T2" fmla="*/ 81 w 222"/>
                  <a:gd name="T3" fmla="*/ 532 h 683"/>
                  <a:gd name="T4" fmla="*/ 83 w 222"/>
                  <a:gd name="T5" fmla="*/ 558 h 683"/>
                  <a:gd name="T6" fmla="*/ 93 w 222"/>
                  <a:gd name="T7" fmla="*/ 601 h 683"/>
                  <a:gd name="T8" fmla="*/ 88 w 222"/>
                  <a:gd name="T9" fmla="*/ 670 h 683"/>
                  <a:gd name="T10" fmla="*/ 96 w 222"/>
                  <a:gd name="T11" fmla="*/ 677 h 683"/>
                  <a:gd name="T12" fmla="*/ 111 w 222"/>
                  <a:gd name="T13" fmla="*/ 679 h 683"/>
                  <a:gd name="T14" fmla="*/ 121 w 222"/>
                  <a:gd name="T15" fmla="*/ 663 h 683"/>
                  <a:gd name="T16" fmla="*/ 122 w 222"/>
                  <a:gd name="T17" fmla="*/ 652 h 683"/>
                  <a:gd name="T18" fmla="*/ 135 w 222"/>
                  <a:gd name="T19" fmla="*/ 509 h 683"/>
                  <a:gd name="T20" fmla="*/ 150 w 222"/>
                  <a:gd name="T21" fmla="*/ 496 h 683"/>
                  <a:gd name="T22" fmla="*/ 152 w 222"/>
                  <a:gd name="T23" fmla="*/ 522 h 683"/>
                  <a:gd name="T24" fmla="*/ 158 w 222"/>
                  <a:gd name="T25" fmla="*/ 561 h 683"/>
                  <a:gd name="T26" fmla="*/ 167 w 222"/>
                  <a:gd name="T27" fmla="*/ 601 h 683"/>
                  <a:gd name="T28" fmla="*/ 168 w 222"/>
                  <a:gd name="T29" fmla="*/ 618 h 683"/>
                  <a:gd name="T30" fmla="*/ 171 w 222"/>
                  <a:gd name="T31" fmla="*/ 664 h 683"/>
                  <a:gd name="T32" fmla="*/ 189 w 222"/>
                  <a:gd name="T33" fmla="*/ 682 h 683"/>
                  <a:gd name="T34" fmla="*/ 208 w 222"/>
                  <a:gd name="T35" fmla="*/ 680 h 683"/>
                  <a:gd name="T36" fmla="*/ 208 w 222"/>
                  <a:gd name="T37" fmla="*/ 664 h 683"/>
                  <a:gd name="T38" fmla="*/ 196 w 222"/>
                  <a:gd name="T39" fmla="*/ 632 h 683"/>
                  <a:gd name="T40" fmla="*/ 191 w 222"/>
                  <a:gd name="T41" fmla="*/ 586 h 683"/>
                  <a:gd name="T42" fmla="*/ 198 w 222"/>
                  <a:gd name="T43" fmla="*/ 505 h 683"/>
                  <a:gd name="T44" fmla="*/ 202 w 222"/>
                  <a:gd name="T45" fmla="*/ 470 h 683"/>
                  <a:gd name="T46" fmla="*/ 209 w 222"/>
                  <a:gd name="T47" fmla="*/ 461 h 683"/>
                  <a:gd name="T48" fmla="*/ 214 w 222"/>
                  <a:gd name="T49" fmla="*/ 431 h 683"/>
                  <a:gd name="T50" fmla="*/ 212 w 222"/>
                  <a:gd name="T51" fmla="*/ 363 h 683"/>
                  <a:gd name="T52" fmla="*/ 216 w 222"/>
                  <a:gd name="T53" fmla="*/ 321 h 683"/>
                  <a:gd name="T54" fmla="*/ 221 w 222"/>
                  <a:gd name="T55" fmla="*/ 302 h 683"/>
                  <a:gd name="T56" fmla="*/ 208 w 222"/>
                  <a:gd name="T57" fmla="*/ 268 h 683"/>
                  <a:gd name="T58" fmla="*/ 216 w 222"/>
                  <a:gd name="T59" fmla="*/ 221 h 683"/>
                  <a:gd name="T60" fmla="*/ 197 w 222"/>
                  <a:gd name="T61" fmla="*/ 125 h 683"/>
                  <a:gd name="T62" fmla="*/ 183 w 222"/>
                  <a:gd name="T63" fmla="*/ 115 h 683"/>
                  <a:gd name="T64" fmla="*/ 178 w 222"/>
                  <a:gd name="T65" fmla="*/ 113 h 683"/>
                  <a:gd name="T66" fmla="*/ 165 w 222"/>
                  <a:gd name="T67" fmla="*/ 106 h 683"/>
                  <a:gd name="T68" fmla="*/ 162 w 222"/>
                  <a:gd name="T69" fmla="*/ 97 h 683"/>
                  <a:gd name="T70" fmla="*/ 171 w 222"/>
                  <a:gd name="T71" fmla="*/ 89 h 683"/>
                  <a:gd name="T72" fmla="*/ 175 w 222"/>
                  <a:gd name="T73" fmla="*/ 77 h 683"/>
                  <a:gd name="T74" fmla="*/ 167 w 222"/>
                  <a:gd name="T75" fmla="*/ 74 h 683"/>
                  <a:gd name="T76" fmla="*/ 168 w 222"/>
                  <a:gd name="T77" fmla="*/ 56 h 683"/>
                  <a:gd name="T78" fmla="*/ 170 w 222"/>
                  <a:gd name="T79" fmla="*/ 30 h 683"/>
                  <a:gd name="T80" fmla="*/ 168 w 222"/>
                  <a:gd name="T81" fmla="*/ 24 h 683"/>
                  <a:gd name="T82" fmla="*/ 168 w 222"/>
                  <a:gd name="T83" fmla="*/ 18 h 683"/>
                  <a:gd name="T84" fmla="*/ 166 w 222"/>
                  <a:gd name="T85" fmla="*/ 7 h 683"/>
                  <a:gd name="T86" fmla="*/ 131 w 222"/>
                  <a:gd name="T87" fmla="*/ 0 h 683"/>
                  <a:gd name="T88" fmla="*/ 94 w 222"/>
                  <a:gd name="T89" fmla="*/ 12 h 683"/>
                  <a:gd name="T90" fmla="*/ 85 w 222"/>
                  <a:gd name="T91" fmla="*/ 45 h 683"/>
                  <a:gd name="T92" fmla="*/ 86 w 222"/>
                  <a:gd name="T93" fmla="*/ 73 h 683"/>
                  <a:gd name="T94" fmla="*/ 76 w 222"/>
                  <a:gd name="T95" fmla="*/ 84 h 683"/>
                  <a:gd name="T96" fmla="*/ 84 w 222"/>
                  <a:gd name="T97" fmla="*/ 101 h 683"/>
                  <a:gd name="T98" fmla="*/ 85 w 222"/>
                  <a:gd name="T99" fmla="*/ 105 h 683"/>
                  <a:gd name="T100" fmla="*/ 57 w 222"/>
                  <a:gd name="T101" fmla="*/ 125 h 683"/>
                  <a:gd name="T102" fmla="*/ 38 w 222"/>
                  <a:gd name="T103" fmla="*/ 180 h 683"/>
                  <a:gd name="T104" fmla="*/ 33 w 222"/>
                  <a:gd name="T105" fmla="*/ 233 h 683"/>
                  <a:gd name="T106" fmla="*/ 40 w 222"/>
                  <a:gd name="T107" fmla="*/ 266 h 683"/>
                  <a:gd name="T108" fmla="*/ 53 w 222"/>
                  <a:gd name="T109" fmla="*/ 303 h 683"/>
                  <a:gd name="T110" fmla="*/ 40 w 222"/>
                  <a:gd name="T111" fmla="*/ 341 h 683"/>
                  <a:gd name="T112" fmla="*/ 38 w 222"/>
                  <a:gd name="T113" fmla="*/ 352 h 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2" h="683">
                    <a:moveTo>
                      <a:pt x="0" y="497"/>
                    </a:moveTo>
                    <a:lnTo>
                      <a:pt x="84" y="509"/>
                    </a:lnTo>
                    <a:lnTo>
                      <a:pt x="84" y="513"/>
                    </a:lnTo>
                    <a:lnTo>
                      <a:pt x="83" y="517"/>
                    </a:lnTo>
                    <a:lnTo>
                      <a:pt x="83" y="521"/>
                    </a:lnTo>
                    <a:lnTo>
                      <a:pt x="83" y="524"/>
                    </a:lnTo>
                    <a:lnTo>
                      <a:pt x="81" y="528"/>
                    </a:lnTo>
                    <a:lnTo>
                      <a:pt x="81" y="532"/>
                    </a:lnTo>
                    <a:lnTo>
                      <a:pt x="81" y="535"/>
                    </a:lnTo>
                    <a:lnTo>
                      <a:pt x="81" y="539"/>
                    </a:lnTo>
                    <a:lnTo>
                      <a:pt x="81" y="548"/>
                    </a:lnTo>
                    <a:lnTo>
                      <a:pt x="83" y="558"/>
                    </a:lnTo>
                    <a:lnTo>
                      <a:pt x="85" y="569"/>
                    </a:lnTo>
                    <a:lnTo>
                      <a:pt x="88" y="581"/>
                    </a:lnTo>
                    <a:lnTo>
                      <a:pt x="90" y="592"/>
                    </a:lnTo>
                    <a:lnTo>
                      <a:pt x="93" y="601"/>
                    </a:lnTo>
                    <a:lnTo>
                      <a:pt x="95" y="607"/>
                    </a:lnTo>
                    <a:lnTo>
                      <a:pt x="95" y="610"/>
                    </a:lnTo>
                    <a:lnTo>
                      <a:pt x="85" y="633"/>
                    </a:lnTo>
                    <a:lnTo>
                      <a:pt x="88" y="670"/>
                    </a:lnTo>
                    <a:lnTo>
                      <a:pt x="89" y="670"/>
                    </a:lnTo>
                    <a:lnTo>
                      <a:pt x="90" y="673"/>
                    </a:lnTo>
                    <a:lnTo>
                      <a:pt x="93" y="674"/>
                    </a:lnTo>
                    <a:lnTo>
                      <a:pt x="96" y="677"/>
                    </a:lnTo>
                    <a:lnTo>
                      <a:pt x="100" y="679"/>
                    </a:lnTo>
                    <a:lnTo>
                      <a:pt x="104" y="680"/>
                    </a:lnTo>
                    <a:lnTo>
                      <a:pt x="109" y="680"/>
                    </a:lnTo>
                    <a:lnTo>
                      <a:pt x="111" y="679"/>
                    </a:lnTo>
                    <a:lnTo>
                      <a:pt x="115" y="675"/>
                    </a:lnTo>
                    <a:lnTo>
                      <a:pt x="117" y="672"/>
                    </a:lnTo>
                    <a:lnTo>
                      <a:pt x="119" y="667"/>
                    </a:lnTo>
                    <a:lnTo>
                      <a:pt x="121" y="663"/>
                    </a:lnTo>
                    <a:lnTo>
                      <a:pt x="121" y="658"/>
                    </a:lnTo>
                    <a:lnTo>
                      <a:pt x="122" y="656"/>
                    </a:lnTo>
                    <a:lnTo>
                      <a:pt x="122" y="653"/>
                    </a:lnTo>
                    <a:lnTo>
                      <a:pt x="122" y="652"/>
                    </a:lnTo>
                    <a:lnTo>
                      <a:pt x="114" y="605"/>
                    </a:lnTo>
                    <a:lnTo>
                      <a:pt x="129" y="509"/>
                    </a:lnTo>
                    <a:lnTo>
                      <a:pt x="129" y="509"/>
                    </a:lnTo>
                    <a:lnTo>
                      <a:pt x="135" y="509"/>
                    </a:lnTo>
                    <a:lnTo>
                      <a:pt x="135" y="492"/>
                    </a:lnTo>
                    <a:lnTo>
                      <a:pt x="150" y="492"/>
                    </a:lnTo>
                    <a:lnTo>
                      <a:pt x="150" y="493"/>
                    </a:lnTo>
                    <a:lnTo>
                      <a:pt x="150" y="496"/>
                    </a:lnTo>
                    <a:lnTo>
                      <a:pt x="150" y="501"/>
                    </a:lnTo>
                    <a:lnTo>
                      <a:pt x="151" y="507"/>
                    </a:lnTo>
                    <a:lnTo>
                      <a:pt x="151" y="513"/>
                    </a:lnTo>
                    <a:lnTo>
                      <a:pt x="152" y="522"/>
                    </a:lnTo>
                    <a:lnTo>
                      <a:pt x="152" y="530"/>
                    </a:lnTo>
                    <a:lnTo>
                      <a:pt x="153" y="539"/>
                    </a:lnTo>
                    <a:lnTo>
                      <a:pt x="156" y="550"/>
                    </a:lnTo>
                    <a:lnTo>
                      <a:pt x="158" y="561"/>
                    </a:lnTo>
                    <a:lnTo>
                      <a:pt x="161" y="573"/>
                    </a:lnTo>
                    <a:lnTo>
                      <a:pt x="162" y="584"/>
                    </a:lnTo>
                    <a:lnTo>
                      <a:pt x="165" y="594"/>
                    </a:lnTo>
                    <a:lnTo>
                      <a:pt x="167" y="601"/>
                    </a:lnTo>
                    <a:lnTo>
                      <a:pt x="168" y="606"/>
                    </a:lnTo>
                    <a:lnTo>
                      <a:pt x="168" y="608"/>
                    </a:lnTo>
                    <a:lnTo>
                      <a:pt x="168" y="611"/>
                    </a:lnTo>
                    <a:lnTo>
                      <a:pt x="168" y="618"/>
                    </a:lnTo>
                    <a:lnTo>
                      <a:pt x="167" y="628"/>
                    </a:lnTo>
                    <a:lnTo>
                      <a:pt x="168" y="641"/>
                    </a:lnTo>
                    <a:lnTo>
                      <a:pt x="168" y="653"/>
                    </a:lnTo>
                    <a:lnTo>
                      <a:pt x="171" y="664"/>
                    </a:lnTo>
                    <a:lnTo>
                      <a:pt x="173" y="674"/>
                    </a:lnTo>
                    <a:lnTo>
                      <a:pt x="178" y="679"/>
                    </a:lnTo>
                    <a:lnTo>
                      <a:pt x="183" y="680"/>
                    </a:lnTo>
                    <a:lnTo>
                      <a:pt x="189" y="682"/>
                    </a:lnTo>
                    <a:lnTo>
                      <a:pt x="194" y="682"/>
                    </a:lnTo>
                    <a:lnTo>
                      <a:pt x="199" y="682"/>
                    </a:lnTo>
                    <a:lnTo>
                      <a:pt x="204" y="680"/>
                    </a:lnTo>
                    <a:lnTo>
                      <a:pt x="208" y="680"/>
                    </a:lnTo>
                    <a:lnTo>
                      <a:pt x="211" y="679"/>
                    </a:lnTo>
                    <a:lnTo>
                      <a:pt x="211" y="679"/>
                    </a:lnTo>
                    <a:lnTo>
                      <a:pt x="209" y="665"/>
                    </a:lnTo>
                    <a:lnTo>
                      <a:pt x="208" y="664"/>
                    </a:lnTo>
                    <a:lnTo>
                      <a:pt x="206" y="659"/>
                    </a:lnTo>
                    <a:lnTo>
                      <a:pt x="203" y="652"/>
                    </a:lnTo>
                    <a:lnTo>
                      <a:pt x="199" y="642"/>
                    </a:lnTo>
                    <a:lnTo>
                      <a:pt x="196" y="632"/>
                    </a:lnTo>
                    <a:lnTo>
                      <a:pt x="193" y="620"/>
                    </a:lnTo>
                    <a:lnTo>
                      <a:pt x="191" y="610"/>
                    </a:lnTo>
                    <a:lnTo>
                      <a:pt x="191" y="599"/>
                    </a:lnTo>
                    <a:lnTo>
                      <a:pt x="191" y="586"/>
                    </a:lnTo>
                    <a:lnTo>
                      <a:pt x="192" y="568"/>
                    </a:lnTo>
                    <a:lnTo>
                      <a:pt x="193" y="547"/>
                    </a:lnTo>
                    <a:lnTo>
                      <a:pt x="196" y="524"/>
                    </a:lnTo>
                    <a:lnTo>
                      <a:pt x="198" y="505"/>
                    </a:lnTo>
                    <a:lnTo>
                      <a:pt x="199" y="486"/>
                    </a:lnTo>
                    <a:lnTo>
                      <a:pt x="201" y="475"/>
                    </a:lnTo>
                    <a:lnTo>
                      <a:pt x="201" y="470"/>
                    </a:lnTo>
                    <a:lnTo>
                      <a:pt x="202" y="470"/>
                    </a:lnTo>
                    <a:lnTo>
                      <a:pt x="203" y="469"/>
                    </a:lnTo>
                    <a:lnTo>
                      <a:pt x="204" y="467"/>
                    </a:lnTo>
                    <a:lnTo>
                      <a:pt x="207" y="465"/>
                    </a:lnTo>
                    <a:lnTo>
                      <a:pt x="209" y="461"/>
                    </a:lnTo>
                    <a:lnTo>
                      <a:pt x="211" y="455"/>
                    </a:lnTo>
                    <a:lnTo>
                      <a:pt x="213" y="446"/>
                    </a:lnTo>
                    <a:lnTo>
                      <a:pt x="214" y="435"/>
                    </a:lnTo>
                    <a:lnTo>
                      <a:pt x="214" y="431"/>
                    </a:lnTo>
                    <a:lnTo>
                      <a:pt x="213" y="419"/>
                    </a:lnTo>
                    <a:lnTo>
                      <a:pt x="213" y="403"/>
                    </a:lnTo>
                    <a:lnTo>
                      <a:pt x="212" y="383"/>
                    </a:lnTo>
                    <a:lnTo>
                      <a:pt x="212" y="363"/>
                    </a:lnTo>
                    <a:lnTo>
                      <a:pt x="212" y="346"/>
                    </a:lnTo>
                    <a:lnTo>
                      <a:pt x="212" y="332"/>
                    </a:lnTo>
                    <a:lnTo>
                      <a:pt x="214" y="325"/>
                    </a:lnTo>
                    <a:lnTo>
                      <a:pt x="216" y="321"/>
                    </a:lnTo>
                    <a:lnTo>
                      <a:pt x="218" y="318"/>
                    </a:lnTo>
                    <a:lnTo>
                      <a:pt x="219" y="313"/>
                    </a:lnTo>
                    <a:lnTo>
                      <a:pt x="221" y="308"/>
                    </a:lnTo>
                    <a:lnTo>
                      <a:pt x="221" y="302"/>
                    </a:lnTo>
                    <a:lnTo>
                      <a:pt x="221" y="295"/>
                    </a:lnTo>
                    <a:lnTo>
                      <a:pt x="218" y="289"/>
                    </a:lnTo>
                    <a:lnTo>
                      <a:pt x="214" y="280"/>
                    </a:lnTo>
                    <a:lnTo>
                      <a:pt x="208" y="268"/>
                    </a:lnTo>
                    <a:lnTo>
                      <a:pt x="208" y="258"/>
                    </a:lnTo>
                    <a:lnTo>
                      <a:pt x="209" y="248"/>
                    </a:lnTo>
                    <a:lnTo>
                      <a:pt x="213" y="237"/>
                    </a:lnTo>
                    <a:lnTo>
                      <a:pt x="216" y="221"/>
                    </a:lnTo>
                    <a:lnTo>
                      <a:pt x="214" y="200"/>
                    </a:lnTo>
                    <a:lnTo>
                      <a:pt x="211" y="170"/>
                    </a:lnTo>
                    <a:lnTo>
                      <a:pt x="199" y="131"/>
                    </a:lnTo>
                    <a:lnTo>
                      <a:pt x="197" y="125"/>
                    </a:lnTo>
                    <a:lnTo>
                      <a:pt x="193" y="121"/>
                    </a:lnTo>
                    <a:lnTo>
                      <a:pt x="191" y="117"/>
                    </a:lnTo>
                    <a:lnTo>
                      <a:pt x="187" y="116"/>
                    </a:lnTo>
                    <a:lnTo>
                      <a:pt x="183" y="115"/>
                    </a:lnTo>
                    <a:lnTo>
                      <a:pt x="181" y="113"/>
                    </a:lnTo>
                    <a:lnTo>
                      <a:pt x="180" y="113"/>
                    </a:lnTo>
                    <a:lnTo>
                      <a:pt x="178" y="113"/>
                    </a:lnTo>
                    <a:lnTo>
                      <a:pt x="178" y="113"/>
                    </a:lnTo>
                    <a:lnTo>
                      <a:pt x="176" y="112"/>
                    </a:lnTo>
                    <a:lnTo>
                      <a:pt x="172" y="111"/>
                    </a:lnTo>
                    <a:lnTo>
                      <a:pt x="168" y="108"/>
                    </a:lnTo>
                    <a:lnTo>
                      <a:pt x="165" y="106"/>
                    </a:lnTo>
                    <a:lnTo>
                      <a:pt x="162" y="103"/>
                    </a:lnTo>
                    <a:lnTo>
                      <a:pt x="161" y="101"/>
                    </a:lnTo>
                    <a:lnTo>
                      <a:pt x="161" y="100"/>
                    </a:lnTo>
                    <a:lnTo>
                      <a:pt x="162" y="97"/>
                    </a:lnTo>
                    <a:lnTo>
                      <a:pt x="163" y="95"/>
                    </a:lnTo>
                    <a:lnTo>
                      <a:pt x="166" y="94"/>
                    </a:lnTo>
                    <a:lnTo>
                      <a:pt x="168" y="91"/>
                    </a:lnTo>
                    <a:lnTo>
                      <a:pt x="171" y="89"/>
                    </a:lnTo>
                    <a:lnTo>
                      <a:pt x="172" y="86"/>
                    </a:lnTo>
                    <a:lnTo>
                      <a:pt x="175" y="84"/>
                    </a:lnTo>
                    <a:lnTo>
                      <a:pt x="175" y="81"/>
                    </a:lnTo>
                    <a:lnTo>
                      <a:pt x="175" y="77"/>
                    </a:lnTo>
                    <a:lnTo>
                      <a:pt x="173" y="75"/>
                    </a:lnTo>
                    <a:lnTo>
                      <a:pt x="172" y="75"/>
                    </a:lnTo>
                    <a:lnTo>
                      <a:pt x="170" y="74"/>
                    </a:lnTo>
                    <a:lnTo>
                      <a:pt x="167" y="74"/>
                    </a:lnTo>
                    <a:lnTo>
                      <a:pt x="166" y="73"/>
                    </a:lnTo>
                    <a:lnTo>
                      <a:pt x="165" y="71"/>
                    </a:lnTo>
                    <a:lnTo>
                      <a:pt x="166" y="66"/>
                    </a:lnTo>
                    <a:lnTo>
                      <a:pt x="168" y="56"/>
                    </a:lnTo>
                    <a:lnTo>
                      <a:pt x="170" y="48"/>
                    </a:lnTo>
                    <a:lnTo>
                      <a:pt x="171" y="40"/>
                    </a:lnTo>
                    <a:lnTo>
                      <a:pt x="171" y="34"/>
                    </a:lnTo>
                    <a:lnTo>
                      <a:pt x="170" y="30"/>
                    </a:lnTo>
                    <a:lnTo>
                      <a:pt x="170" y="27"/>
                    </a:lnTo>
                    <a:lnTo>
                      <a:pt x="168" y="25"/>
                    </a:lnTo>
                    <a:lnTo>
                      <a:pt x="168" y="24"/>
                    </a:lnTo>
                    <a:lnTo>
                      <a:pt x="168" y="24"/>
                    </a:lnTo>
                    <a:lnTo>
                      <a:pt x="168" y="23"/>
                    </a:lnTo>
                    <a:lnTo>
                      <a:pt x="168" y="22"/>
                    </a:lnTo>
                    <a:lnTo>
                      <a:pt x="168" y="21"/>
                    </a:lnTo>
                    <a:lnTo>
                      <a:pt x="168" y="18"/>
                    </a:lnTo>
                    <a:lnTo>
                      <a:pt x="168" y="16"/>
                    </a:lnTo>
                    <a:lnTo>
                      <a:pt x="167" y="13"/>
                    </a:lnTo>
                    <a:lnTo>
                      <a:pt x="167" y="11"/>
                    </a:lnTo>
                    <a:lnTo>
                      <a:pt x="166" y="7"/>
                    </a:lnTo>
                    <a:lnTo>
                      <a:pt x="160" y="4"/>
                    </a:lnTo>
                    <a:lnTo>
                      <a:pt x="151" y="2"/>
                    </a:lnTo>
                    <a:lnTo>
                      <a:pt x="141" y="1"/>
                    </a:lnTo>
                    <a:lnTo>
                      <a:pt x="131" y="0"/>
                    </a:lnTo>
                    <a:lnTo>
                      <a:pt x="121" y="0"/>
                    </a:lnTo>
                    <a:lnTo>
                      <a:pt x="114" y="0"/>
                    </a:lnTo>
                    <a:lnTo>
                      <a:pt x="109" y="1"/>
                    </a:lnTo>
                    <a:lnTo>
                      <a:pt x="94" y="12"/>
                    </a:lnTo>
                    <a:lnTo>
                      <a:pt x="85" y="21"/>
                    </a:lnTo>
                    <a:lnTo>
                      <a:pt x="83" y="29"/>
                    </a:lnTo>
                    <a:lnTo>
                      <a:pt x="83" y="37"/>
                    </a:lnTo>
                    <a:lnTo>
                      <a:pt x="85" y="45"/>
                    </a:lnTo>
                    <a:lnTo>
                      <a:pt x="88" y="51"/>
                    </a:lnTo>
                    <a:lnTo>
                      <a:pt x="90" y="59"/>
                    </a:lnTo>
                    <a:lnTo>
                      <a:pt x="89" y="66"/>
                    </a:lnTo>
                    <a:lnTo>
                      <a:pt x="86" y="73"/>
                    </a:lnTo>
                    <a:lnTo>
                      <a:pt x="84" y="77"/>
                    </a:lnTo>
                    <a:lnTo>
                      <a:pt x="81" y="81"/>
                    </a:lnTo>
                    <a:lnTo>
                      <a:pt x="79" y="84"/>
                    </a:lnTo>
                    <a:lnTo>
                      <a:pt x="76" y="84"/>
                    </a:lnTo>
                    <a:lnTo>
                      <a:pt x="75" y="85"/>
                    </a:lnTo>
                    <a:lnTo>
                      <a:pt x="73" y="85"/>
                    </a:lnTo>
                    <a:lnTo>
                      <a:pt x="73" y="85"/>
                    </a:lnTo>
                    <a:lnTo>
                      <a:pt x="84" y="101"/>
                    </a:lnTo>
                    <a:lnTo>
                      <a:pt x="84" y="101"/>
                    </a:lnTo>
                    <a:lnTo>
                      <a:pt x="85" y="102"/>
                    </a:lnTo>
                    <a:lnTo>
                      <a:pt x="85" y="102"/>
                    </a:lnTo>
                    <a:lnTo>
                      <a:pt x="85" y="105"/>
                    </a:lnTo>
                    <a:lnTo>
                      <a:pt x="83" y="107"/>
                    </a:lnTo>
                    <a:lnTo>
                      <a:pt x="78" y="112"/>
                    </a:lnTo>
                    <a:lnTo>
                      <a:pt x="69" y="117"/>
                    </a:lnTo>
                    <a:lnTo>
                      <a:pt x="57" y="125"/>
                    </a:lnTo>
                    <a:lnTo>
                      <a:pt x="50" y="132"/>
                    </a:lnTo>
                    <a:lnTo>
                      <a:pt x="45" y="144"/>
                    </a:lnTo>
                    <a:lnTo>
                      <a:pt x="42" y="162"/>
                    </a:lnTo>
                    <a:lnTo>
                      <a:pt x="38" y="180"/>
                    </a:lnTo>
                    <a:lnTo>
                      <a:pt x="36" y="199"/>
                    </a:lnTo>
                    <a:lnTo>
                      <a:pt x="34" y="215"/>
                    </a:lnTo>
                    <a:lnTo>
                      <a:pt x="33" y="227"/>
                    </a:lnTo>
                    <a:lnTo>
                      <a:pt x="33" y="233"/>
                    </a:lnTo>
                    <a:lnTo>
                      <a:pt x="33" y="237"/>
                    </a:lnTo>
                    <a:lnTo>
                      <a:pt x="36" y="245"/>
                    </a:lnTo>
                    <a:lnTo>
                      <a:pt x="38" y="254"/>
                    </a:lnTo>
                    <a:lnTo>
                      <a:pt x="40" y="266"/>
                    </a:lnTo>
                    <a:lnTo>
                      <a:pt x="44" y="278"/>
                    </a:lnTo>
                    <a:lnTo>
                      <a:pt x="48" y="288"/>
                    </a:lnTo>
                    <a:lnTo>
                      <a:pt x="50" y="297"/>
                    </a:lnTo>
                    <a:lnTo>
                      <a:pt x="53" y="303"/>
                    </a:lnTo>
                    <a:lnTo>
                      <a:pt x="48" y="335"/>
                    </a:lnTo>
                    <a:lnTo>
                      <a:pt x="44" y="336"/>
                    </a:lnTo>
                    <a:lnTo>
                      <a:pt x="43" y="339"/>
                    </a:lnTo>
                    <a:lnTo>
                      <a:pt x="40" y="341"/>
                    </a:lnTo>
                    <a:lnTo>
                      <a:pt x="39" y="344"/>
                    </a:lnTo>
                    <a:lnTo>
                      <a:pt x="39" y="347"/>
                    </a:lnTo>
                    <a:lnTo>
                      <a:pt x="38" y="350"/>
                    </a:lnTo>
                    <a:lnTo>
                      <a:pt x="38" y="352"/>
                    </a:lnTo>
                    <a:lnTo>
                      <a:pt x="38" y="353"/>
                    </a:lnTo>
                    <a:lnTo>
                      <a:pt x="0" y="356"/>
                    </a:lnTo>
                    <a:lnTo>
                      <a:pt x="0" y="497"/>
                    </a:lnTo>
                  </a:path>
                </a:pathLst>
              </a:custGeom>
              <a:solidFill>
                <a:srgbClr val="4C4C4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Freeform 25"/>
              <p:cNvSpPr>
                <a:spLocks/>
              </p:cNvSpPr>
              <p:nvPr/>
            </p:nvSpPr>
            <p:spPr bwMode="auto">
              <a:xfrm>
                <a:off x="4442" y="1325"/>
                <a:ext cx="234" cy="686"/>
              </a:xfrm>
              <a:custGeom>
                <a:avLst/>
                <a:gdLst>
                  <a:gd name="T0" fmla="*/ 215 w 234"/>
                  <a:gd name="T1" fmla="*/ 646 h 686"/>
                  <a:gd name="T2" fmla="*/ 183 w 234"/>
                  <a:gd name="T3" fmla="*/ 613 h 686"/>
                  <a:gd name="T4" fmla="*/ 184 w 234"/>
                  <a:gd name="T5" fmla="*/ 551 h 686"/>
                  <a:gd name="T6" fmla="*/ 192 w 234"/>
                  <a:gd name="T7" fmla="*/ 479 h 686"/>
                  <a:gd name="T8" fmla="*/ 195 w 234"/>
                  <a:gd name="T9" fmla="*/ 471 h 686"/>
                  <a:gd name="T10" fmla="*/ 204 w 234"/>
                  <a:gd name="T11" fmla="*/ 450 h 686"/>
                  <a:gd name="T12" fmla="*/ 190 w 234"/>
                  <a:gd name="T13" fmla="*/ 307 h 686"/>
                  <a:gd name="T14" fmla="*/ 198 w 234"/>
                  <a:gd name="T15" fmla="*/ 325 h 686"/>
                  <a:gd name="T16" fmla="*/ 206 w 234"/>
                  <a:gd name="T17" fmla="*/ 325 h 686"/>
                  <a:gd name="T18" fmla="*/ 211 w 234"/>
                  <a:gd name="T19" fmla="*/ 305 h 686"/>
                  <a:gd name="T20" fmla="*/ 199 w 234"/>
                  <a:gd name="T21" fmla="*/ 272 h 686"/>
                  <a:gd name="T22" fmla="*/ 205 w 234"/>
                  <a:gd name="T23" fmla="*/ 225 h 686"/>
                  <a:gd name="T24" fmla="*/ 187 w 234"/>
                  <a:gd name="T25" fmla="*/ 127 h 686"/>
                  <a:gd name="T26" fmla="*/ 166 w 234"/>
                  <a:gd name="T27" fmla="*/ 107 h 686"/>
                  <a:gd name="T28" fmla="*/ 156 w 234"/>
                  <a:gd name="T29" fmla="*/ 101 h 686"/>
                  <a:gd name="T30" fmla="*/ 164 w 234"/>
                  <a:gd name="T31" fmla="*/ 99 h 686"/>
                  <a:gd name="T32" fmla="*/ 171 w 234"/>
                  <a:gd name="T33" fmla="*/ 84 h 686"/>
                  <a:gd name="T34" fmla="*/ 166 w 234"/>
                  <a:gd name="T35" fmla="*/ 68 h 686"/>
                  <a:gd name="T36" fmla="*/ 154 w 234"/>
                  <a:gd name="T37" fmla="*/ 49 h 686"/>
                  <a:gd name="T38" fmla="*/ 151 w 234"/>
                  <a:gd name="T39" fmla="*/ 30 h 686"/>
                  <a:gd name="T40" fmla="*/ 149 w 234"/>
                  <a:gd name="T41" fmla="*/ 24 h 686"/>
                  <a:gd name="T42" fmla="*/ 147 w 234"/>
                  <a:gd name="T43" fmla="*/ 13 h 686"/>
                  <a:gd name="T44" fmla="*/ 145 w 234"/>
                  <a:gd name="T45" fmla="*/ 1 h 686"/>
                  <a:gd name="T46" fmla="*/ 118 w 234"/>
                  <a:gd name="T47" fmla="*/ 1 h 686"/>
                  <a:gd name="T48" fmla="*/ 95 w 234"/>
                  <a:gd name="T49" fmla="*/ 8 h 686"/>
                  <a:gd name="T50" fmla="*/ 79 w 234"/>
                  <a:gd name="T51" fmla="*/ 34 h 686"/>
                  <a:gd name="T52" fmla="*/ 68 w 234"/>
                  <a:gd name="T53" fmla="*/ 66 h 686"/>
                  <a:gd name="T54" fmla="*/ 57 w 234"/>
                  <a:gd name="T55" fmla="*/ 86 h 686"/>
                  <a:gd name="T56" fmla="*/ 59 w 234"/>
                  <a:gd name="T57" fmla="*/ 97 h 686"/>
                  <a:gd name="T58" fmla="*/ 65 w 234"/>
                  <a:gd name="T59" fmla="*/ 104 h 686"/>
                  <a:gd name="T60" fmla="*/ 59 w 234"/>
                  <a:gd name="T61" fmla="*/ 116 h 686"/>
                  <a:gd name="T62" fmla="*/ 29 w 234"/>
                  <a:gd name="T63" fmla="*/ 178 h 686"/>
                  <a:gd name="T64" fmla="*/ 12 w 234"/>
                  <a:gd name="T65" fmla="*/ 240 h 686"/>
                  <a:gd name="T66" fmla="*/ 16 w 234"/>
                  <a:gd name="T67" fmla="*/ 250 h 686"/>
                  <a:gd name="T68" fmla="*/ 23 w 234"/>
                  <a:gd name="T69" fmla="*/ 265 h 686"/>
                  <a:gd name="T70" fmla="*/ 4 w 234"/>
                  <a:gd name="T71" fmla="*/ 330 h 686"/>
                  <a:gd name="T72" fmla="*/ 1 w 234"/>
                  <a:gd name="T73" fmla="*/ 390 h 686"/>
                  <a:gd name="T74" fmla="*/ 12 w 234"/>
                  <a:gd name="T75" fmla="*/ 400 h 686"/>
                  <a:gd name="T76" fmla="*/ 35 w 234"/>
                  <a:gd name="T77" fmla="*/ 403 h 686"/>
                  <a:gd name="T78" fmla="*/ 39 w 234"/>
                  <a:gd name="T79" fmla="*/ 437 h 686"/>
                  <a:gd name="T80" fmla="*/ 35 w 234"/>
                  <a:gd name="T81" fmla="*/ 462 h 686"/>
                  <a:gd name="T82" fmla="*/ 44 w 234"/>
                  <a:gd name="T83" fmla="*/ 470 h 686"/>
                  <a:gd name="T84" fmla="*/ 64 w 234"/>
                  <a:gd name="T85" fmla="*/ 478 h 686"/>
                  <a:gd name="T86" fmla="*/ 69 w 234"/>
                  <a:gd name="T87" fmla="*/ 489 h 686"/>
                  <a:gd name="T88" fmla="*/ 76 w 234"/>
                  <a:gd name="T89" fmla="*/ 515 h 686"/>
                  <a:gd name="T90" fmla="*/ 76 w 234"/>
                  <a:gd name="T91" fmla="*/ 520 h 686"/>
                  <a:gd name="T92" fmla="*/ 73 w 234"/>
                  <a:gd name="T93" fmla="*/ 537 h 686"/>
                  <a:gd name="T94" fmla="*/ 75 w 234"/>
                  <a:gd name="T95" fmla="*/ 574 h 686"/>
                  <a:gd name="T96" fmla="*/ 86 w 234"/>
                  <a:gd name="T97" fmla="*/ 611 h 686"/>
                  <a:gd name="T98" fmla="*/ 80 w 234"/>
                  <a:gd name="T99" fmla="*/ 675 h 686"/>
                  <a:gd name="T100" fmla="*/ 91 w 234"/>
                  <a:gd name="T101" fmla="*/ 683 h 686"/>
                  <a:gd name="T102" fmla="*/ 106 w 234"/>
                  <a:gd name="T103" fmla="*/ 680 h 686"/>
                  <a:gd name="T104" fmla="*/ 112 w 234"/>
                  <a:gd name="T105" fmla="*/ 662 h 686"/>
                  <a:gd name="T106" fmla="*/ 105 w 234"/>
                  <a:gd name="T107" fmla="*/ 609 h 686"/>
                  <a:gd name="T108" fmla="*/ 141 w 234"/>
                  <a:gd name="T109" fmla="*/ 497 h 686"/>
                  <a:gd name="T110" fmla="*/ 142 w 234"/>
                  <a:gd name="T111" fmla="*/ 519 h 686"/>
                  <a:gd name="T112" fmla="*/ 147 w 234"/>
                  <a:gd name="T113" fmla="*/ 554 h 686"/>
                  <a:gd name="T114" fmla="*/ 156 w 234"/>
                  <a:gd name="T115" fmla="*/ 598 h 686"/>
                  <a:gd name="T116" fmla="*/ 156 w 234"/>
                  <a:gd name="T117" fmla="*/ 655 h 686"/>
                  <a:gd name="T118" fmla="*/ 171 w 234"/>
                  <a:gd name="T119" fmla="*/ 654 h 686"/>
                  <a:gd name="T120" fmla="*/ 188 w 234"/>
                  <a:gd name="T121" fmla="*/ 663 h 686"/>
                  <a:gd name="T122" fmla="*/ 210 w 234"/>
                  <a:gd name="T123" fmla="*/ 672 h 686"/>
                  <a:gd name="T124" fmla="*/ 229 w 234"/>
                  <a:gd name="T125" fmla="*/ 670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4" h="686">
                    <a:moveTo>
                      <a:pt x="230" y="656"/>
                    </a:moveTo>
                    <a:lnTo>
                      <a:pt x="228" y="655"/>
                    </a:lnTo>
                    <a:lnTo>
                      <a:pt x="223" y="651"/>
                    </a:lnTo>
                    <a:lnTo>
                      <a:pt x="215" y="646"/>
                    </a:lnTo>
                    <a:lnTo>
                      <a:pt x="205" y="639"/>
                    </a:lnTo>
                    <a:lnTo>
                      <a:pt x="197" y="631"/>
                    </a:lnTo>
                    <a:lnTo>
                      <a:pt x="189" y="623"/>
                    </a:lnTo>
                    <a:lnTo>
                      <a:pt x="183" y="613"/>
                    </a:lnTo>
                    <a:lnTo>
                      <a:pt x="182" y="603"/>
                    </a:lnTo>
                    <a:lnTo>
                      <a:pt x="182" y="590"/>
                    </a:lnTo>
                    <a:lnTo>
                      <a:pt x="183" y="572"/>
                    </a:lnTo>
                    <a:lnTo>
                      <a:pt x="184" y="551"/>
                    </a:lnTo>
                    <a:lnTo>
                      <a:pt x="187" y="530"/>
                    </a:lnTo>
                    <a:lnTo>
                      <a:pt x="188" y="509"/>
                    </a:lnTo>
                    <a:lnTo>
                      <a:pt x="190" y="491"/>
                    </a:lnTo>
                    <a:lnTo>
                      <a:pt x="192" y="479"/>
                    </a:lnTo>
                    <a:lnTo>
                      <a:pt x="192" y="474"/>
                    </a:lnTo>
                    <a:lnTo>
                      <a:pt x="193" y="474"/>
                    </a:lnTo>
                    <a:lnTo>
                      <a:pt x="194" y="474"/>
                    </a:lnTo>
                    <a:lnTo>
                      <a:pt x="195" y="471"/>
                    </a:lnTo>
                    <a:lnTo>
                      <a:pt x="198" y="469"/>
                    </a:lnTo>
                    <a:lnTo>
                      <a:pt x="200" y="465"/>
                    </a:lnTo>
                    <a:lnTo>
                      <a:pt x="202" y="459"/>
                    </a:lnTo>
                    <a:lnTo>
                      <a:pt x="204" y="450"/>
                    </a:lnTo>
                    <a:lnTo>
                      <a:pt x="205" y="439"/>
                    </a:lnTo>
                    <a:lnTo>
                      <a:pt x="190" y="307"/>
                    </a:lnTo>
                    <a:lnTo>
                      <a:pt x="190" y="305"/>
                    </a:lnTo>
                    <a:lnTo>
                      <a:pt x="190" y="307"/>
                    </a:lnTo>
                    <a:lnTo>
                      <a:pt x="192" y="310"/>
                    </a:lnTo>
                    <a:lnTo>
                      <a:pt x="193" y="315"/>
                    </a:lnTo>
                    <a:lnTo>
                      <a:pt x="195" y="320"/>
                    </a:lnTo>
                    <a:lnTo>
                      <a:pt x="198" y="325"/>
                    </a:lnTo>
                    <a:lnTo>
                      <a:pt x="200" y="329"/>
                    </a:lnTo>
                    <a:lnTo>
                      <a:pt x="203" y="330"/>
                    </a:lnTo>
                    <a:lnTo>
                      <a:pt x="205" y="329"/>
                    </a:lnTo>
                    <a:lnTo>
                      <a:pt x="206" y="325"/>
                    </a:lnTo>
                    <a:lnTo>
                      <a:pt x="209" y="322"/>
                    </a:lnTo>
                    <a:lnTo>
                      <a:pt x="210" y="317"/>
                    </a:lnTo>
                    <a:lnTo>
                      <a:pt x="211" y="312"/>
                    </a:lnTo>
                    <a:lnTo>
                      <a:pt x="211" y="305"/>
                    </a:lnTo>
                    <a:lnTo>
                      <a:pt x="210" y="299"/>
                    </a:lnTo>
                    <a:lnTo>
                      <a:pt x="209" y="293"/>
                    </a:lnTo>
                    <a:lnTo>
                      <a:pt x="205" y="284"/>
                    </a:lnTo>
                    <a:lnTo>
                      <a:pt x="199" y="272"/>
                    </a:lnTo>
                    <a:lnTo>
                      <a:pt x="199" y="262"/>
                    </a:lnTo>
                    <a:lnTo>
                      <a:pt x="200" y="252"/>
                    </a:lnTo>
                    <a:lnTo>
                      <a:pt x="204" y="241"/>
                    </a:lnTo>
                    <a:lnTo>
                      <a:pt x="205" y="225"/>
                    </a:lnTo>
                    <a:lnTo>
                      <a:pt x="205" y="204"/>
                    </a:lnTo>
                    <a:lnTo>
                      <a:pt x="200" y="174"/>
                    </a:lnTo>
                    <a:lnTo>
                      <a:pt x="190" y="135"/>
                    </a:lnTo>
                    <a:lnTo>
                      <a:pt x="187" y="127"/>
                    </a:lnTo>
                    <a:lnTo>
                      <a:pt x="183" y="122"/>
                    </a:lnTo>
                    <a:lnTo>
                      <a:pt x="177" y="116"/>
                    </a:lnTo>
                    <a:lnTo>
                      <a:pt x="171" y="111"/>
                    </a:lnTo>
                    <a:lnTo>
                      <a:pt x="166" y="107"/>
                    </a:lnTo>
                    <a:lnTo>
                      <a:pt x="161" y="104"/>
                    </a:lnTo>
                    <a:lnTo>
                      <a:pt x="157" y="102"/>
                    </a:lnTo>
                    <a:lnTo>
                      <a:pt x="156" y="101"/>
                    </a:lnTo>
                    <a:lnTo>
                      <a:pt x="156" y="101"/>
                    </a:lnTo>
                    <a:lnTo>
                      <a:pt x="158" y="101"/>
                    </a:lnTo>
                    <a:lnTo>
                      <a:pt x="159" y="101"/>
                    </a:lnTo>
                    <a:lnTo>
                      <a:pt x="162" y="100"/>
                    </a:lnTo>
                    <a:lnTo>
                      <a:pt x="164" y="99"/>
                    </a:lnTo>
                    <a:lnTo>
                      <a:pt x="167" y="96"/>
                    </a:lnTo>
                    <a:lnTo>
                      <a:pt x="169" y="92"/>
                    </a:lnTo>
                    <a:lnTo>
                      <a:pt x="171" y="89"/>
                    </a:lnTo>
                    <a:lnTo>
                      <a:pt x="171" y="84"/>
                    </a:lnTo>
                    <a:lnTo>
                      <a:pt x="171" y="80"/>
                    </a:lnTo>
                    <a:lnTo>
                      <a:pt x="169" y="75"/>
                    </a:lnTo>
                    <a:lnTo>
                      <a:pt x="167" y="71"/>
                    </a:lnTo>
                    <a:lnTo>
                      <a:pt x="166" y="68"/>
                    </a:lnTo>
                    <a:lnTo>
                      <a:pt x="163" y="63"/>
                    </a:lnTo>
                    <a:lnTo>
                      <a:pt x="161" y="59"/>
                    </a:lnTo>
                    <a:lnTo>
                      <a:pt x="157" y="54"/>
                    </a:lnTo>
                    <a:lnTo>
                      <a:pt x="154" y="49"/>
                    </a:lnTo>
                    <a:lnTo>
                      <a:pt x="153" y="44"/>
                    </a:lnTo>
                    <a:lnTo>
                      <a:pt x="152" y="39"/>
                    </a:lnTo>
                    <a:lnTo>
                      <a:pt x="151" y="34"/>
                    </a:lnTo>
                    <a:lnTo>
                      <a:pt x="151" y="30"/>
                    </a:lnTo>
                    <a:lnTo>
                      <a:pt x="151" y="28"/>
                    </a:lnTo>
                    <a:lnTo>
                      <a:pt x="151" y="26"/>
                    </a:lnTo>
                    <a:lnTo>
                      <a:pt x="151" y="26"/>
                    </a:lnTo>
                    <a:lnTo>
                      <a:pt x="149" y="24"/>
                    </a:lnTo>
                    <a:lnTo>
                      <a:pt x="149" y="23"/>
                    </a:lnTo>
                    <a:lnTo>
                      <a:pt x="149" y="21"/>
                    </a:lnTo>
                    <a:lnTo>
                      <a:pt x="148" y="17"/>
                    </a:lnTo>
                    <a:lnTo>
                      <a:pt x="147" y="13"/>
                    </a:lnTo>
                    <a:lnTo>
                      <a:pt x="147" y="9"/>
                    </a:lnTo>
                    <a:lnTo>
                      <a:pt x="147" y="6"/>
                    </a:lnTo>
                    <a:lnTo>
                      <a:pt x="147" y="3"/>
                    </a:lnTo>
                    <a:lnTo>
                      <a:pt x="145" y="1"/>
                    </a:lnTo>
                    <a:lnTo>
                      <a:pt x="141" y="0"/>
                    </a:lnTo>
                    <a:lnTo>
                      <a:pt x="135" y="0"/>
                    </a:lnTo>
                    <a:lnTo>
                      <a:pt x="127" y="0"/>
                    </a:lnTo>
                    <a:lnTo>
                      <a:pt x="118" y="1"/>
                    </a:lnTo>
                    <a:lnTo>
                      <a:pt x="111" y="2"/>
                    </a:lnTo>
                    <a:lnTo>
                      <a:pt x="105" y="3"/>
                    </a:lnTo>
                    <a:lnTo>
                      <a:pt x="99" y="4"/>
                    </a:lnTo>
                    <a:lnTo>
                      <a:pt x="95" y="8"/>
                    </a:lnTo>
                    <a:lnTo>
                      <a:pt x="91" y="12"/>
                    </a:lnTo>
                    <a:lnTo>
                      <a:pt x="86" y="18"/>
                    </a:lnTo>
                    <a:lnTo>
                      <a:pt x="83" y="26"/>
                    </a:lnTo>
                    <a:lnTo>
                      <a:pt x="79" y="34"/>
                    </a:lnTo>
                    <a:lnTo>
                      <a:pt x="75" y="43"/>
                    </a:lnTo>
                    <a:lnTo>
                      <a:pt x="73" y="52"/>
                    </a:lnTo>
                    <a:lnTo>
                      <a:pt x="70" y="59"/>
                    </a:lnTo>
                    <a:lnTo>
                      <a:pt x="68" y="66"/>
                    </a:lnTo>
                    <a:lnTo>
                      <a:pt x="65" y="73"/>
                    </a:lnTo>
                    <a:lnTo>
                      <a:pt x="61" y="78"/>
                    </a:lnTo>
                    <a:lnTo>
                      <a:pt x="59" y="82"/>
                    </a:lnTo>
                    <a:lnTo>
                      <a:pt x="57" y="86"/>
                    </a:lnTo>
                    <a:lnTo>
                      <a:pt x="54" y="89"/>
                    </a:lnTo>
                    <a:lnTo>
                      <a:pt x="53" y="90"/>
                    </a:lnTo>
                    <a:lnTo>
                      <a:pt x="52" y="90"/>
                    </a:lnTo>
                    <a:lnTo>
                      <a:pt x="59" y="97"/>
                    </a:lnTo>
                    <a:lnTo>
                      <a:pt x="60" y="99"/>
                    </a:lnTo>
                    <a:lnTo>
                      <a:pt x="61" y="100"/>
                    </a:lnTo>
                    <a:lnTo>
                      <a:pt x="64" y="101"/>
                    </a:lnTo>
                    <a:lnTo>
                      <a:pt x="65" y="104"/>
                    </a:lnTo>
                    <a:lnTo>
                      <a:pt x="66" y="106"/>
                    </a:lnTo>
                    <a:lnTo>
                      <a:pt x="66" y="110"/>
                    </a:lnTo>
                    <a:lnTo>
                      <a:pt x="64" y="112"/>
                    </a:lnTo>
                    <a:lnTo>
                      <a:pt x="59" y="116"/>
                    </a:lnTo>
                    <a:lnTo>
                      <a:pt x="53" y="123"/>
                    </a:lnTo>
                    <a:lnTo>
                      <a:pt x="45" y="138"/>
                    </a:lnTo>
                    <a:lnTo>
                      <a:pt x="37" y="157"/>
                    </a:lnTo>
                    <a:lnTo>
                      <a:pt x="29" y="178"/>
                    </a:lnTo>
                    <a:lnTo>
                      <a:pt x="23" y="200"/>
                    </a:lnTo>
                    <a:lnTo>
                      <a:pt x="17" y="219"/>
                    </a:lnTo>
                    <a:lnTo>
                      <a:pt x="13" y="232"/>
                    </a:lnTo>
                    <a:lnTo>
                      <a:pt x="12" y="240"/>
                    </a:lnTo>
                    <a:lnTo>
                      <a:pt x="12" y="241"/>
                    </a:lnTo>
                    <a:lnTo>
                      <a:pt x="13" y="244"/>
                    </a:lnTo>
                    <a:lnTo>
                      <a:pt x="14" y="247"/>
                    </a:lnTo>
                    <a:lnTo>
                      <a:pt x="16" y="250"/>
                    </a:lnTo>
                    <a:lnTo>
                      <a:pt x="17" y="253"/>
                    </a:lnTo>
                    <a:lnTo>
                      <a:pt x="19" y="257"/>
                    </a:lnTo>
                    <a:lnTo>
                      <a:pt x="21" y="261"/>
                    </a:lnTo>
                    <a:lnTo>
                      <a:pt x="23" y="265"/>
                    </a:lnTo>
                    <a:lnTo>
                      <a:pt x="13" y="299"/>
                    </a:lnTo>
                    <a:lnTo>
                      <a:pt x="11" y="305"/>
                    </a:lnTo>
                    <a:lnTo>
                      <a:pt x="7" y="315"/>
                    </a:lnTo>
                    <a:lnTo>
                      <a:pt x="4" y="330"/>
                    </a:lnTo>
                    <a:lnTo>
                      <a:pt x="2" y="348"/>
                    </a:lnTo>
                    <a:lnTo>
                      <a:pt x="1" y="364"/>
                    </a:lnTo>
                    <a:lnTo>
                      <a:pt x="0" y="379"/>
                    </a:lnTo>
                    <a:lnTo>
                      <a:pt x="1" y="390"/>
                    </a:lnTo>
                    <a:lnTo>
                      <a:pt x="3" y="396"/>
                    </a:lnTo>
                    <a:lnTo>
                      <a:pt x="4" y="397"/>
                    </a:lnTo>
                    <a:lnTo>
                      <a:pt x="8" y="398"/>
                    </a:lnTo>
                    <a:lnTo>
                      <a:pt x="12" y="400"/>
                    </a:lnTo>
                    <a:lnTo>
                      <a:pt x="17" y="401"/>
                    </a:lnTo>
                    <a:lnTo>
                      <a:pt x="23" y="402"/>
                    </a:lnTo>
                    <a:lnTo>
                      <a:pt x="29" y="403"/>
                    </a:lnTo>
                    <a:lnTo>
                      <a:pt x="35" y="403"/>
                    </a:lnTo>
                    <a:lnTo>
                      <a:pt x="43" y="405"/>
                    </a:lnTo>
                    <a:lnTo>
                      <a:pt x="42" y="416"/>
                    </a:lnTo>
                    <a:lnTo>
                      <a:pt x="40" y="427"/>
                    </a:lnTo>
                    <a:lnTo>
                      <a:pt x="39" y="437"/>
                    </a:lnTo>
                    <a:lnTo>
                      <a:pt x="38" y="445"/>
                    </a:lnTo>
                    <a:lnTo>
                      <a:pt x="37" y="453"/>
                    </a:lnTo>
                    <a:lnTo>
                      <a:pt x="35" y="459"/>
                    </a:lnTo>
                    <a:lnTo>
                      <a:pt x="35" y="462"/>
                    </a:lnTo>
                    <a:lnTo>
                      <a:pt x="35" y="463"/>
                    </a:lnTo>
                    <a:lnTo>
                      <a:pt x="37" y="464"/>
                    </a:lnTo>
                    <a:lnTo>
                      <a:pt x="40" y="466"/>
                    </a:lnTo>
                    <a:lnTo>
                      <a:pt x="44" y="470"/>
                    </a:lnTo>
                    <a:lnTo>
                      <a:pt x="50" y="473"/>
                    </a:lnTo>
                    <a:lnTo>
                      <a:pt x="55" y="476"/>
                    </a:lnTo>
                    <a:lnTo>
                      <a:pt x="60" y="478"/>
                    </a:lnTo>
                    <a:lnTo>
                      <a:pt x="64" y="478"/>
                    </a:lnTo>
                    <a:lnTo>
                      <a:pt x="65" y="474"/>
                    </a:lnTo>
                    <a:lnTo>
                      <a:pt x="65" y="478"/>
                    </a:lnTo>
                    <a:lnTo>
                      <a:pt x="66" y="483"/>
                    </a:lnTo>
                    <a:lnTo>
                      <a:pt x="69" y="489"/>
                    </a:lnTo>
                    <a:lnTo>
                      <a:pt x="71" y="496"/>
                    </a:lnTo>
                    <a:lnTo>
                      <a:pt x="74" y="504"/>
                    </a:lnTo>
                    <a:lnTo>
                      <a:pt x="75" y="510"/>
                    </a:lnTo>
                    <a:lnTo>
                      <a:pt x="76" y="515"/>
                    </a:lnTo>
                    <a:lnTo>
                      <a:pt x="78" y="516"/>
                    </a:lnTo>
                    <a:lnTo>
                      <a:pt x="78" y="516"/>
                    </a:lnTo>
                    <a:lnTo>
                      <a:pt x="76" y="517"/>
                    </a:lnTo>
                    <a:lnTo>
                      <a:pt x="76" y="520"/>
                    </a:lnTo>
                    <a:lnTo>
                      <a:pt x="75" y="522"/>
                    </a:lnTo>
                    <a:lnTo>
                      <a:pt x="74" y="527"/>
                    </a:lnTo>
                    <a:lnTo>
                      <a:pt x="74" y="531"/>
                    </a:lnTo>
                    <a:lnTo>
                      <a:pt x="73" y="537"/>
                    </a:lnTo>
                    <a:lnTo>
                      <a:pt x="71" y="543"/>
                    </a:lnTo>
                    <a:lnTo>
                      <a:pt x="71" y="552"/>
                    </a:lnTo>
                    <a:lnTo>
                      <a:pt x="74" y="562"/>
                    </a:lnTo>
                    <a:lnTo>
                      <a:pt x="75" y="574"/>
                    </a:lnTo>
                    <a:lnTo>
                      <a:pt x="79" y="585"/>
                    </a:lnTo>
                    <a:lnTo>
                      <a:pt x="81" y="597"/>
                    </a:lnTo>
                    <a:lnTo>
                      <a:pt x="84" y="605"/>
                    </a:lnTo>
                    <a:lnTo>
                      <a:pt x="86" y="611"/>
                    </a:lnTo>
                    <a:lnTo>
                      <a:pt x="86" y="614"/>
                    </a:lnTo>
                    <a:lnTo>
                      <a:pt x="75" y="637"/>
                    </a:lnTo>
                    <a:lnTo>
                      <a:pt x="79" y="675"/>
                    </a:lnTo>
                    <a:lnTo>
                      <a:pt x="80" y="675"/>
                    </a:lnTo>
                    <a:lnTo>
                      <a:pt x="81" y="677"/>
                    </a:lnTo>
                    <a:lnTo>
                      <a:pt x="84" y="680"/>
                    </a:lnTo>
                    <a:lnTo>
                      <a:pt x="87" y="682"/>
                    </a:lnTo>
                    <a:lnTo>
                      <a:pt x="91" y="683"/>
                    </a:lnTo>
                    <a:lnTo>
                      <a:pt x="95" y="685"/>
                    </a:lnTo>
                    <a:lnTo>
                      <a:pt x="99" y="685"/>
                    </a:lnTo>
                    <a:lnTo>
                      <a:pt x="102" y="683"/>
                    </a:lnTo>
                    <a:lnTo>
                      <a:pt x="106" y="680"/>
                    </a:lnTo>
                    <a:lnTo>
                      <a:pt x="109" y="676"/>
                    </a:lnTo>
                    <a:lnTo>
                      <a:pt x="110" y="671"/>
                    </a:lnTo>
                    <a:lnTo>
                      <a:pt x="111" y="667"/>
                    </a:lnTo>
                    <a:lnTo>
                      <a:pt x="112" y="662"/>
                    </a:lnTo>
                    <a:lnTo>
                      <a:pt x="114" y="660"/>
                    </a:lnTo>
                    <a:lnTo>
                      <a:pt x="114" y="657"/>
                    </a:lnTo>
                    <a:lnTo>
                      <a:pt x="114" y="656"/>
                    </a:lnTo>
                    <a:lnTo>
                      <a:pt x="105" y="609"/>
                    </a:lnTo>
                    <a:lnTo>
                      <a:pt x="120" y="515"/>
                    </a:lnTo>
                    <a:lnTo>
                      <a:pt x="123" y="496"/>
                    </a:lnTo>
                    <a:lnTo>
                      <a:pt x="141" y="496"/>
                    </a:lnTo>
                    <a:lnTo>
                      <a:pt x="141" y="497"/>
                    </a:lnTo>
                    <a:lnTo>
                      <a:pt x="141" y="500"/>
                    </a:lnTo>
                    <a:lnTo>
                      <a:pt x="141" y="505"/>
                    </a:lnTo>
                    <a:lnTo>
                      <a:pt x="142" y="511"/>
                    </a:lnTo>
                    <a:lnTo>
                      <a:pt x="142" y="519"/>
                    </a:lnTo>
                    <a:lnTo>
                      <a:pt x="142" y="526"/>
                    </a:lnTo>
                    <a:lnTo>
                      <a:pt x="143" y="535"/>
                    </a:lnTo>
                    <a:lnTo>
                      <a:pt x="145" y="543"/>
                    </a:lnTo>
                    <a:lnTo>
                      <a:pt x="147" y="554"/>
                    </a:lnTo>
                    <a:lnTo>
                      <a:pt x="148" y="566"/>
                    </a:lnTo>
                    <a:lnTo>
                      <a:pt x="151" y="578"/>
                    </a:lnTo>
                    <a:lnTo>
                      <a:pt x="153" y="588"/>
                    </a:lnTo>
                    <a:lnTo>
                      <a:pt x="156" y="598"/>
                    </a:lnTo>
                    <a:lnTo>
                      <a:pt x="158" y="605"/>
                    </a:lnTo>
                    <a:lnTo>
                      <a:pt x="158" y="610"/>
                    </a:lnTo>
                    <a:lnTo>
                      <a:pt x="159" y="613"/>
                    </a:lnTo>
                    <a:lnTo>
                      <a:pt x="156" y="655"/>
                    </a:lnTo>
                    <a:lnTo>
                      <a:pt x="168" y="657"/>
                    </a:lnTo>
                    <a:lnTo>
                      <a:pt x="168" y="652"/>
                    </a:lnTo>
                    <a:lnTo>
                      <a:pt x="169" y="652"/>
                    </a:lnTo>
                    <a:lnTo>
                      <a:pt x="171" y="654"/>
                    </a:lnTo>
                    <a:lnTo>
                      <a:pt x="174" y="656"/>
                    </a:lnTo>
                    <a:lnTo>
                      <a:pt x="178" y="657"/>
                    </a:lnTo>
                    <a:lnTo>
                      <a:pt x="183" y="661"/>
                    </a:lnTo>
                    <a:lnTo>
                      <a:pt x="188" y="663"/>
                    </a:lnTo>
                    <a:lnTo>
                      <a:pt x="194" y="666"/>
                    </a:lnTo>
                    <a:lnTo>
                      <a:pt x="199" y="668"/>
                    </a:lnTo>
                    <a:lnTo>
                      <a:pt x="205" y="671"/>
                    </a:lnTo>
                    <a:lnTo>
                      <a:pt x="210" y="672"/>
                    </a:lnTo>
                    <a:lnTo>
                      <a:pt x="216" y="672"/>
                    </a:lnTo>
                    <a:lnTo>
                      <a:pt x="221" y="671"/>
                    </a:lnTo>
                    <a:lnTo>
                      <a:pt x="225" y="671"/>
                    </a:lnTo>
                    <a:lnTo>
                      <a:pt x="229" y="670"/>
                    </a:lnTo>
                    <a:lnTo>
                      <a:pt x="231" y="670"/>
                    </a:lnTo>
                    <a:lnTo>
                      <a:pt x="233" y="668"/>
                    </a:lnTo>
                    <a:lnTo>
                      <a:pt x="230" y="656"/>
                    </a:lnTo>
                  </a:path>
                </a:pathLst>
              </a:cu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Freeform 26"/>
              <p:cNvSpPr>
                <a:spLocks/>
              </p:cNvSpPr>
              <p:nvPr/>
            </p:nvSpPr>
            <p:spPr bwMode="auto">
              <a:xfrm>
                <a:off x="4813" y="1294"/>
                <a:ext cx="220" cy="717"/>
              </a:xfrm>
              <a:custGeom>
                <a:avLst/>
                <a:gdLst>
                  <a:gd name="T0" fmla="*/ 219 w 220"/>
                  <a:gd name="T1" fmla="*/ 600 h 717"/>
                  <a:gd name="T2" fmla="*/ 202 w 220"/>
                  <a:gd name="T3" fmla="*/ 416 h 717"/>
                  <a:gd name="T4" fmla="*/ 207 w 220"/>
                  <a:gd name="T5" fmla="*/ 408 h 717"/>
                  <a:gd name="T6" fmla="*/ 211 w 220"/>
                  <a:gd name="T7" fmla="*/ 402 h 717"/>
                  <a:gd name="T8" fmla="*/ 209 w 220"/>
                  <a:gd name="T9" fmla="*/ 380 h 717"/>
                  <a:gd name="T10" fmla="*/ 210 w 220"/>
                  <a:gd name="T11" fmla="*/ 297 h 717"/>
                  <a:gd name="T12" fmla="*/ 206 w 220"/>
                  <a:gd name="T13" fmla="*/ 236 h 717"/>
                  <a:gd name="T14" fmla="*/ 196 w 220"/>
                  <a:gd name="T15" fmla="*/ 167 h 717"/>
                  <a:gd name="T16" fmla="*/ 174 w 220"/>
                  <a:gd name="T17" fmla="*/ 137 h 717"/>
                  <a:gd name="T18" fmla="*/ 142 w 220"/>
                  <a:gd name="T19" fmla="*/ 115 h 717"/>
                  <a:gd name="T20" fmla="*/ 126 w 220"/>
                  <a:gd name="T21" fmla="*/ 105 h 717"/>
                  <a:gd name="T22" fmla="*/ 138 w 220"/>
                  <a:gd name="T23" fmla="*/ 64 h 717"/>
                  <a:gd name="T24" fmla="*/ 141 w 220"/>
                  <a:gd name="T25" fmla="*/ 49 h 717"/>
                  <a:gd name="T26" fmla="*/ 138 w 220"/>
                  <a:gd name="T27" fmla="*/ 28 h 717"/>
                  <a:gd name="T28" fmla="*/ 128 w 220"/>
                  <a:gd name="T29" fmla="*/ 12 h 717"/>
                  <a:gd name="T30" fmla="*/ 121 w 220"/>
                  <a:gd name="T31" fmla="*/ 3 h 717"/>
                  <a:gd name="T32" fmla="*/ 100 w 220"/>
                  <a:gd name="T33" fmla="*/ 0 h 717"/>
                  <a:gd name="T34" fmla="*/ 77 w 220"/>
                  <a:gd name="T35" fmla="*/ 2 h 717"/>
                  <a:gd name="T36" fmla="*/ 71 w 220"/>
                  <a:gd name="T37" fmla="*/ 8 h 717"/>
                  <a:gd name="T38" fmla="*/ 59 w 220"/>
                  <a:gd name="T39" fmla="*/ 21 h 717"/>
                  <a:gd name="T40" fmla="*/ 58 w 220"/>
                  <a:gd name="T41" fmla="*/ 42 h 717"/>
                  <a:gd name="T42" fmla="*/ 60 w 220"/>
                  <a:gd name="T43" fmla="*/ 59 h 717"/>
                  <a:gd name="T44" fmla="*/ 77 w 220"/>
                  <a:gd name="T45" fmla="*/ 105 h 717"/>
                  <a:gd name="T46" fmla="*/ 58 w 220"/>
                  <a:gd name="T47" fmla="*/ 117 h 717"/>
                  <a:gd name="T48" fmla="*/ 27 w 220"/>
                  <a:gd name="T49" fmla="*/ 139 h 717"/>
                  <a:gd name="T50" fmla="*/ 16 w 220"/>
                  <a:gd name="T51" fmla="*/ 157 h 717"/>
                  <a:gd name="T52" fmla="*/ 9 w 220"/>
                  <a:gd name="T53" fmla="*/ 211 h 717"/>
                  <a:gd name="T54" fmla="*/ 3 w 220"/>
                  <a:gd name="T55" fmla="*/ 268 h 717"/>
                  <a:gd name="T56" fmla="*/ 2 w 220"/>
                  <a:gd name="T57" fmla="*/ 298 h 717"/>
                  <a:gd name="T58" fmla="*/ 0 w 220"/>
                  <a:gd name="T59" fmla="*/ 354 h 717"/>
                  <a:gd name="T60" fmla="*/ 3 w 220"/>
                  <a:gd name="T61" fmla="*/ 402 h 717"/>
                  <a:gd name="T62" fmla="*/ 13 w 220"/>
                  <a:gd name="T63" fmla="*/ 411 h 717"/>
                  <a:gd name="T64" fmla="*/ 24 w 220"/>
                  <a:gd name="T65" fmla="*/ 412 h 717"/>
                  <a:gd name="T66" fmla="*/ 14 w 220"/>
                  <a:gd name="T67" fmla="*/ 393 h 717"/>
                  <a:gd name="T68" fmla="*/ 63 w 220"/>
                  <a:gd name="T69" fmla="*/ 666 h 717"/>
                  <a:gd name="T70" fmla="*/ 71 w 220"/>
                  <a:gd name="T71" fmla="*/ 713 h 717"/>
                  <a:gd name="T72" fmla="*/ 107 w 220"/>
                  <a:gd name="T73" fmla="*/ 694 h 717"/>
                  <a:gd name="T74" fmla="*/ 128 w 220"/>
                  <a:gd name="T75" fmla="*/ 706 h 717"/>
                  <a:gd name="T76" fmla="*/ 148 w 220"/>
                  <a:gd name="T77" fmla="*/ 714 h 717"/>
                  <a:gd name="T78" fmla="*/ 162 w 220"/>
                  <a:gd name="T79" fmla="*/ 714 h 717"/>
                  <a:gd name="T80" fmla="*/ 173 w 220"/>
                  <a:gd name="T81" fmla="*/ 712 h 717"/>
                  <a:gd name="T82" fmla="*/ 168 w 220"/>
                  <a:gd name="T83" fmla="*/ 685 h 717"/>
                  <a:gd name="T84" fmla="*/ 178 w 220"/>
                  <a:gd name="T85" fmla="*/ 392 h 717"/>
                  <a:gd name="T86" fmla="*/ 184 w 220"/>
                  <a:gd name="T87" fmla="*/ 408 h 717"/>
                  <a:gd name="T88" fmla="*/ 185 w 220"/>
                  <a:gd name="T89" fmla="*/ 410 h 717"/>
                  <a:gd name="T90" fmla="*/ 188 w 220"/>
                  <a:gd name="T91" fmla="*/ 412 h 717"/>
                  <a:gd name="T92" fmla="*/ 190 w 220"/>
                  <a:gd name="T93" fmla="*/ 429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0" h="717">
                    <a:moveTo>
                      <a:pt x="175" y="429"/>
                    </a:moveTo>
                    <a:lnTo>
                      <a:pt x="175" y="600"/>
                    </a:lnTo>
                    <a:lnTo>
                      <a:pt x="219" y="600"/>
                    </a:lnTo>
                    <a:lnTo>
                      <a:pt x="219" y="429"/>
                    </a:lnTo>
                    <a:lnTo>
                      <a:pt x="202" y="429"/>
                    </a:lnTo>
                    <a:lnTo>
                      <a:pt x="202" y="416"/>
                    </a:lnTo>
                    <a:lnTo>
                      <a:pt x="204" y="413"/>
                    </a:lnTo>
                    <a:lnTo>
                      <a:pt x="206" y="411"/>
                    </a:lnTo>
                    <a:lnTo>
                      <a:pt x="207" y="408"/>
                    </a:lnTo>
                    <a:lnTo>
                      <a:pt x="210" y="406"/>
                    </a:lnTo>
                    <a:lnTo>
                      <a:pt x="211" y="403"/>
                    </a:lnTo>
                    <a:lnTo>
                      <a:pt x="211" y="402"/>
                    </a:lnTo>
                    <a:lnTo>
                      <a:pt x="212" y="400"/>
                    </a:lnTo>
                    <a:lnTo>
                      <a:pt x="212" y="400"/>
                    </a:lnTo>
                    <a:lnTo>
                      <a:pt x="209" y="380"/>
                    </a:lnTo>
                    <a:lnTo>
                      <a:pt x="209" y="380"/>
                    </a:lnTo>
                    <a:lnTo>
                      <a:pt x="210" y="302"/>
                    </a:lnTo>
                    <a:lnTo>
                      <a:pt x="210" y="297"/>
                    </a:lnTo>
                    <a:lnTo>
                      <a:pt x="209" y="282"/>
                    </a:lnTo>
                    <a:lnTo>
                      <a:pt x="209" y="261"/>
                    </a:lnTo>
                    <a:lnTo>
                      <a:pt x="206" y="236"/>
                    </a:lnTo>
                    <a:lnTo>
                      <a:pt x="204" y="210"/>
                    </a:lnTo>
                    <a:lnTo>
                      <a:pt x="201" y="187"/>
                    </a:lnTo>
                    <a:lnTo>
                      <a:pt x="196" y="167"/>
                    </a:lnTo>
                    <a:lnTo>
                      <a:pt x="191" y="154"/>
                    </a:lnTo>
                    <a:lnTo>
                      <a:pt x="184" y="146"/>
                    </a:lnTo>
                    <a:lnTo>
                      <a:pt x="174" y="137"/>
                    </a:lnTo>
                    <a:lnTo>
                      <a:pt x="163" y="130"/>
                    </a:lnTo>
                    <a:lnTo>
                      <a:pt x="152" y="121"/>
                    </a:lnTo>
                    <a:lnTo>
                      <a:pt x="142" y="115"/>
                    </a:lnTo>
                    <a:lnTo>
                      <a:pt x="133" y="110"/>
                    </a:lnTo>
                    <a:lnTo>
                      <a:pt x="128" y="106"/>
                    </a:lnTo>
                    <a:lnTo>
                      <a:pt x="126" y="105"/>
                    </a:lnTo>
                    <a:lnTo>
                      <a:pt x="128" y="86"/>
                    </a:lnTo>
                    <a:lnTo>
                      <a:pt x="138" y="65"/>
                    </a:lnTo>
                    <a:lnTo>
                      <a:pt x="138" y="64"/>
                    </a:lnTo>
                    <a:lnTo>
                      <a:pt x="139" y="60"/>
                    </a:lnTo>
                    <a:lnTo>
                      <a:pt x="141" y="55"/>
                    </a:lnTo>
                    <a:lnTo>
                      <a:pt x="141" y="49"/>
                    </a:lnTo>
                    <a:lnTo>
                      <a:pt x="141" y="43"/>
                    </a:lnTo>
                    <a:lnTo>
                      <a:pt x="139" y="35"/>
                    </a:lnTo>
                    <a:lnTo>
                      <a:pt x="138" y="28"/>
                    </a:lnTo>
                    <a:lnTo>
                      <a:pt x="134" y="22"/>
                    </a:lnTo>
                    <a:lnTo>
                      <a:pt x="129" y="17"/>
                    </a:lnTo>
                    <a:lnTo>
                      <a:pt x="128" y="12"/>
                    </a:lnTo>
                    <a:lnTo>
                      <a:pt x="126" y="8"/>
                    </a:lnTo>
                    <a:lnTo>
                      <a:pt x="124" y="6"/>
                    </a:lnTo>
                    <a:lnTo>
                      <a:pt x="121" y="3"/>
                    </a:lnTo>
                    <a:lnTo>
                      <a:pt x="117" y="1"/>
                    </a:lnTo>
                    <a:lnTo>
                      <a:pt x="110" y="1"/>
                    </a:lnTo>
                    <a:lnTo>
                      <a:pt x="100" y="0"/>
                    </a:lnTo>
                    <a:lnTo>
                      <a:pt x="89" y="1"/>
                    </a:lnTo>
                    <a:lnTo>
                      <a:pt x="81" y="1"/>
                    </a:lnTo>
                    <a:lnTo>
                      <a:pt x="77" y="2"/>
                    </a:lnTo>
                    <a:lnTo>
                      <a:pt x="75" y="3"/>
                    </a:lnTo>
                    <a:lnTo>
                      <a:pt x="73" y="6"/>
                    </a:lnTo>
                    <a:lnTo>
                      <a:pt x="71" y="8"/>
                    </a:lnTo>
                    <a:lnTo>
                      <a:pt x="69" y="12"/>
                    </a:lnTo>
                    <a:lnTo>
                      <a:pt x="63" y="16"/>
                    </a:lnTo>
                    <a:lnTo>
                      <a:pt x="59" y="21"/>
                    </a:lnTo>
                    <a:lnTo>
                      <a:pt x="58" y="27"/>
                    </a:lnTo>
                    <a:lnTo>
                      <a:pt x="56" y="34"/>
                    </a:lnTo>
                    <a:lnTo>
                      <a:pt x="58" y="42"/>
                    </a:lnTo>
                    <a:lnTo>
                      <a:pt x="58" y="49"/>
                    </a:lnTo>
                    <a:lnTo>
                      <a:pt x="60" y="55"/>
                    </a:lnTo>
                    <a:lnTo>
                      <a:pt x="60" y="59"/>
                    </a:lnTo>
                    <a:lnTo>
                      <a:pt x="61" y="60"/>
                    </a:lnTo>
                    <a:lnTo>
                      <a:pt x="75" y="92"/>
                    </a:lnTo>
                    <a:lnTo>
                      <a:pt x="77" y="105"/>
                    </a:lnTo>
                    <a:lnTo>
                      <a:pt x="75" y="106"/>
                    </a:lnTo>
                    <a:lnTo>
                      <a:pt x="68" y="111"/>
                    </a:lnTo>
                    <a:lnTo>
                      <a:pt x="58" y="117"/>
                    </a:lnTo>
                    <a:lnTo>
                      <a:pt x="47" y="125"/>
                    </a:lnTo>
                    <a:lnTo>
                      <a:pt x="35" y="132"/>
                    </a:lnTo>
                    <a:lnTo>
                      <a:pt x="27" y="139"/>
                    </a:lnTo>
                    <a:lnTo>
                      <a:pt x="19" y="146"/>
                    </a:lnTo>
                    <a:lnTo>
                      <a:pt x="17" y="149"/>
                    </a:lnTo>
                    <a:lnTo>
                      <a:pt x="16" y="157"/>
                    </a:lnTo>
                    <a:lnTo>
                      <a:pt x="14" y="170"/>
                    </a:lnTo>
                    <a:lnTo>
                      <a:pt x="12" y="189"/>
                    </a:lnTo>
                    <a:lnTo>
                      <a:pt x="9" y="211"/>
                    </a:lnTo>
                    <a:lnTo>
                      <a:pt x="7" y="232"/>
                    </a:lnTo>
                    <a:lnTo>
                      <a:pt x="4" y="252"/>
                    </a:lnTo>
                    <a:lnTo>
                      <a:pt x="3" y="268"/>
                    </a:lnTo>
                    <a:lnTo>
                      <a:pt x="3" y="278"/>
                    </a:lnTo>
                    <a:lnTo>
                      <a:pt x="2" y="286"/>
                    </a:lnTo>
                    <a:lnTo>
                      <a:pt x="2" y="298"/>
                    </a:lnTo>
                    <a:lnTo>
                      <a:pt x="1" y="315"/>
                    </a:lnTo>
                    <a:lnTo>
                      <a:pt x="1" y="334"/>
                    </a:lnTo>
                    <a:lnTo>
                      <a:pt x="0" y="354"/>
                    </a:lnTo>
                    <a:lnTo>
                      <a:pt x="1" y="374"/>
                    </a:lnTo>
                    <a:lnTo>
                      <a:pt x="1" y="390"/>
                    </a:lnTo>
                    <a:lnTo>
                      <a:pt x="3" y="402"/>
                    </a:lnTo>
                    <a:lnTo>
                      <a:pt x="6" y="407"/>
                    </a:lnTo>
                    <a:lnTo>
                      <a:pt x="9" y="410"/>
                    </a:lnTo>
                    <a:lnTo>
                      <a:pt x="13" y="411"/>
                    </a:lnTo>
                    <a:lnTo>
                      <a:pt x="17" y="412"/>
                    </a:lnTo>
                    <a:lnTo>
                      <a:pt x="21" y="412"/>
                    </a:lnTo>
                    <a:lnTo>
                      <a:pt x="24" y="412"/>
                    </a:lnTo>
                    <a:lnTo>
                      <a:pt x="25" y="412"/>
                    </a:lnTo>
                    <a:lnTo>
                      <a:pt x="27" y="412"/>
                    </a:lnTo>
                    <a:lnTo>
                      <a:pt x="14" y="393"/>
                    </a:lnTo>
                    <a:lnTo>
                      <a:pt x="35" y="262"/>
                    </a:lnTo>
                    <a:lnTo>
                      <a:pt x="34" y="403"/>
                    </a:lnTo>
                    <a:lnTo>
                      <a:pt x="63" y="666"/>
                    </a:lnTo>
                    <a:lnTo>
                      <a:pt x="39" y="696"/>
                    </a:lnTo>
                    <a:lnTo>
                      <a:pt x="35" y="714"/>
                    </a:lnTo>
                    <a:lnTo>
                      <a:pt x="71" y="713"/>
                    </a:lnTo>
                    <a:lnTo>
                      <a:pt x="101" y="691"/>
                    </a:lnTo>
                    <a:lnTo>
                      <a:pt x="103" y="692"/>
                    </a:lnTo>
                    <a:lnTo>
                      <a:pt x="107" y="694"/>
                    </a:lnTo>
                    <a:lnTo>
                      <a:pt x="113" y="697"/>
                    </a:lnTo>
                    <a:lnTo>
                      <a:pt x="121" y="702"/>
                    </a:lnTo>
                    <a:lnTo>
                      <a:pt x="128" y="706"/>
                    </a:lnTo>
                    <a:lnTo>
                      <a:pt x="136" y="709"/>
                    </a:lnTo>
                    <a:lnTo>
                      <a:pt x="143" y="713"/>
                    </a:lnTo>
                    <a:lnTo>
                      <a:pt x="148" y="714"/>
                    </a:lnTo>
                    <a:lnTo>
                      <a:pt x="152" y="716"/>
                    </a:lnTo>
                    <a:lnTo>
                      <a:pt x="157" y="716"/>
                    </a:lnTo>
                    <a:lnTo>
                      <a:pt x="162" y="714"/>
                    </a:lnTo>
                    <a:lnTo>
                      <a:pt x="167" y="714"/>
                    </a:lnTo>
                    <a:lnTo>
                      <a:pt x="170" y="713"/>
                    </a:lnTo>
                    <a:lnTo>
                      <a:pt x="173" y="712"/>
                    </a:lnTo>
                    <a:lnTo>
                      <a:pt x="175" y="711"/>
                    </a:lnTo>
                    <a:lnTo>
                      <a:pt x="176" y="711"/>
                    </a:lnTo>
                    <a:lnTo>
                      <a:pt x="168" y="685"/>
                    </a:lnTo>
                    <a:lnTo>
                      <a:pt x="142" y="668"/>
                    </a:lnTo>
                    <a:lnTo>
                      <a:pt x="167" y="421"/>
                    </a:lnTo>
                    <a:lnTo>
                      <a:pt x="178" y="392"/>
                    </a:lnTo>
                    <a:lnTo>
                      <a:pt x="164" y="250"/>
                    </a:lnTo>
                    <a:lnTo>
                      <a:pt x="193" y="396"/>
                    </a:lnTo>
                    <a:lnTo>
                      <a:pt x="184" y="408"/>
                    </a:lnTo>
                    <a:lnTo>
                      <a:pt x="184" y="408"/>
                    </a:lnTo>
                    <a:lnTo>
                      <a:pt x="185" y="408"/>
                    </a:lnTo>
                    <a:lnTo>
                      <a:pt x="185" y="410"/>
                    </a:lnTo>
                    <a:lnTo>
                      <a:pt x="186" y="410"/>
                    </a:lnTo>
                    <a:lnTo>
                      <a:pt x="186" y="411"/>
                    </a:lnTo>
                    <a:lnTo>
                      <a:pt x="188" y="412"/>
                    </a:lnTo>
                    <a:lnTo>
                      <a:pt x="189" y="413"/>
                    </a:lnTo>
                    <a:lnTo>
                      <a:pt x="190" y="414"/>
                    </a:lnTo>
                    <a:lnTo>
                      <a:pt x="190" y="429"/>
                    </a:lnTo>
                    <a:lnTo>
                      <a:pt x="175" y="429"/>
                    </a:lnTo>
                  </a:path>
                </a:pathLst>
              </a:cu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Freeform 27"/>
              <p:cNvSpPr>
                <a:spLocks/>
              </p:cNvSpPr>
              <p:nvPr/>
            </p:nvSpPr>
            <p:spPr bwMode="auto">
              <a:xfrm>
                <a:off x="4131" y="1279"/>
                <a:ext cx="206" cy="684"/>
              </a:xfrm>
              <a:custGeom>
                <a:avLst/>
                <a:gdLst>
                  <a:gd name="T0" fmla="*/ 67 w 206"/>
                  <a:gd name="T1" fmla="*/ 516 h 684"/>
                  <a:gd name="T2" fmla="*/ 65 w 206"/>
                  <a:gd name="T3" fmla="*/ 533 h 684"/>
                  <a:gd name="T4" fmla="*/ 67 w 206"/>
                  <a:gd name="T5" fmla="*/ 559 h 684"/>
                  <a:gd name="T6" fmla="*/ 77 w 206"/>
                  <a:gd name="T7" fmla="*/ 602 h 684"/>
                  <a:gd name="T8" fmla="*/ 72 w 206"/>
                  <a:gd name="T9" fmla="*/ 670 h 684"/>
                  <a:gd name="T10" fmla="*/ 80 w 206"/>
                  <a:gd name="T11" fmla="*/ 678 h 684"/>
                  <a:gd name="T12" fmla="*/ 95 w 206"/>
                  <a:gd name="T13" fmla="*/ 680 h 684"/>
                  <a:gd name="T14" fmla="*/ 105 w 206"/>
                  <a:gd name="T15" fmla="*/ 664 h 684"/>
                  <a:gd name="T16" fmla="*/ 106 w 206"/>
                  <a:gd name="T17" fmla="*/ 653 h 684"/>
                  <a:gd name="T18" fmla="*/ 119 w 206"/>
                  <a:gd name="T19" fmla="*/ 510 h 684"/>
                  <a:gd name="T20" fmla="*/ 134 w 206"/>
                  <a:gd name="T21" fmla="*/ 497 h 684"/>
                  <a:gd name="T22" fmla="*/ 136 w 206"/>
                  <a:gd name="T23" fmla="*/ 523 h 684"/>
                  <a:gd name="T24" fmla="*/ 142 w 206"/>
                  <a:gd name="T25" fmla="*/ 562 h 684"/>
                  <a:gd name="T26" fmla="*/ 151 w 206"/>
                  <a:gd name="T27" fmla="*/ 602 h 684"/>
                  <a:gd name="T28" fmla="*/ 152 w 206"/>
                  <a:gd name="T29" fmla="*/ 619 h 684"/>
                  <a:gd name="T30" fmla="*/ 155 w 206"/>
                  <a:gd name="T31" fmla="*/ 665 h 684"/>
                  <a:gd name="T32" fmla="*/ 173 w 206"/>
                  <a:gd name="T33" fmla="*/ 683 h 684"/>
                  <a:gd name="T34" fmla="*/ 192 w 206"/>
                  <a:gd name="T35" fmla="*/ 680 h 684"/>
                  <a:gd name="T36" fmla="*/ 192 w 206"/>
                  <a:gd name="T37" fmla="*/ 665 h 684"/>
                  <a:gd name="T38" fmla="*/ 180 w 206"/>
                  <a:gd name="T39" fmla="*/ 632 h 684"/>
                  <a:gd name="T40" fmla="*/ 175 w 206"/>
                  <a:gd name="T41" fmla="*/ 587 h 684"/>
                  <a:gd name="T42" fmla="*/ 182 w 206"/>
                  <a:gd name="T43" fmla="*/ 505 h 684"/>
                  <a:gd name="T44" fmla="*/ 186 w 206"/>
                  <a:gd name="T45" fmla="*/ 471 h 684"/>
                  <a:gd name="T46" fmla="*/ 193 w 206"/>
                  <a:gd name="T47" fmla="*/ 462 h 684"/>
                  <a:gd name="T48" fmla="*/ 198 w 206"/>
                  <a:gd name="T49" fmla="*/ 432 h 684"/>
                  <a:gd name="T50" fmla="*/ 196 w 206"/>
                  <a:gd name="T51" fmla="*/ 364 h 684"/>
                  <a:gd name="T52" fmla="*/ 200 w 206"/>
                  <a:gd name="T53" fmla="*/ 322 h 684"/>
                  <a:gd name="T54" fmla="*/ 205 w 206"/>
                  <a:gd name="T55" fmla="*/ 302 h 684"/>
                  <a:gd name="T56" fmla="*/ 192 w 206"/>
                  <a:gd name="T57" fmla="*/ 268 h 684"/>
                  <a:gd name="T58" fmla="*/ 200 w 206"/>
                  <a:gd name="T59" fmla="*/ 221 h 684"/>
                  <a:gd name="T60" fmla="*/ 181 w 206"/>
                  <a:gd name="T61" fmla="*/ 125 h 684"/>
                  <a:gd name="T62" fmla="*/ 167 w 206"/>
                  <a:gd name="T63" fmla="*/ 115 h 684"/>
                  <a:gd name="T64" fmla="*/ 162 w 206"/>
                  <a:gd name="T65" fmla="*/ 114 h 684"/>
                  <a:gd name="T66" fmla="*/ 149 w 206"/>
                  <a:gd name="T67" fmla="*/ 106 h 684"/>
                  <a:gd name="T68" fmla="*/ 146 w 206"/>
                  <a:gd name="T69" fmla="*/ 97 h 684"/>
                  <a:gd name="T70" fmla="*/ 155 w 206"/>
                  <a:gd name="T71" fmla="*/ 89 h 684"/>
                  <a:gd name="T72" fmla="*/ 159 w 206"/>
                  <a:gd name="T73" fmla="*/ 78 h 684"/>
                  <a:gd name="T74" fmla="*/ 151 w 206"/>
                  <a:gd name="T75" fmla="*/ 74 h 684"/>
                  <a:gd name="T76" fmla="*/ 152 w 206"/>
                  <a:gd name="T77" fmla="*/ 57 h 684"/>
                  <a:gd name="T78" fmla="*/ 154 w 206"/>
                  <a:gd name="T79" fmla="*/ 30 h 684"/>
                  <a:gd name="T80" fmla="*/ 152 w 206"/>
                  <a:gd name="T81" fmla="*/ 24 h 684"/>
                  <a:gd name="T82" fmla="*/ 152 w 206"/>
                  <a:gd name="T83" fmla="*/ 18 h 684"/>
                  <a:gd name="T84" fmla="*/ 150 w 206"/>
                  <a:gd name="T85" fmla="*/ 7 h 684"/>
                  <a:gd name="T86" fmla="*/ 115 w 206"/>
                  <a:gd name="T87" fmla="*/ 0 h 684"/>
                  <a:gd name="T88" fmla="*/ 78 w 206"/>
                  <a:gd name="T89" fmla="*/ 12 h 684"/>
                  <a:gd name="T90" fmla="*/ 69 w 206"/>
                  <a:gd name="T91" fmla="*/ 45 h 684"/>
                  <a:gd name="T92" fmla="*/ 72 w 206"/>
                  <a:gd name="T93" fmla="*/ 73 h 684"/>
                  <a:gd name="T94" fmla="*/ 60 w 206"/>
                  <a:gd name="T95" fmla="*/ 84 h 684"/>
                  <a:gd name="T96" fmla="*/ 68 w 206"/>
                  <a:gd name="T97" fmla="*/ 101 h 684"/>
                  <a:gd name="T98" fmla="*/ 69 w 206"/>
                  <a:gd name="T99" fmla="*/ 105 h 684"/>
                  <a:gd name="T100" fmla="*/ 41 w 206"/>
                  <a:gd name="T101" fmla="*/ 125 h 684"/>
                  <a:gd name="T102" fmla="*/ 22 w 206"/>
                  <a:gd name="T103" fmla="*/ 180 h 684"/>
                  <a:gd name="T104" fmla="*/ 17 w 206"/>
                  <a:gd name="T105" fmla="*/ 234 h 684"/>
                  <a:gd name="T106" fmla="*/ 24 w 206"/>
                  <a:gd name="T107" fmla="*/ 266 h 684"/>
                  <a:gd name="T108" fmla="*/ 37 w 206"/>
                  <a:gd name="T109" fmla="*/ 303 h 684"/>
                  <a:gd name="T110" fmla="*/ 24 w 206"/>
                  <a:gd name="T111" fmla="*/ 342 h 684"/>
                  <a:gd name="T112" fmla="*/ 22 w 206"/>
                  <a:gd name="T113" fmla="*/ 353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06" h="684">
                    <a:moveTo>
                      <a:pt x="0" y="492"/>
                    </a:moveTo>
                    <a:lnTo>
                      <a:pt x="68" y="510"/>
                    </a:lnTo>
                    <a:lnTo>
                      <a:pt x="68" y="514"/>
                    </a:lnTo>
                    <a:lnTo>
                      <a:pt x="67" y="516"/>
                    </a:lnTo>
                    <a:lnTo>
                      <a:pt x="67" y="521"/>
                    </a:lnTo>
                    <a:lnTo>
                      <a:pt x="67" y="525"/>
                    </a:lnTo>
                    <a:lnTo>
                      <a:pt x="65" y="529"/>
                    </a:lnTo>
                    <a:lnTo>
                      <a:pt x="65" y="533"/>
                    </a:lnTo>
                    <a:lnTo>
                      <a:pt x="65" y="536"/>
                    </a:lnTo>
                    <a:lnTo>
                      <a:pt x="65" y="540"/>
                    </a:lnTo>
                    <a:lnTo>
                      <a:pt x="65" y="547"/>
                    </a:lnTo>
                    <a:lnTo>
                      <a:pt x="67" y="559"/>
                    </a:lnTo>
                    <a:lnTo>
                      <a:pt x="69" y="570"/>
                    </a:lnTo>
                    <a:lnTo>
                      <a:pt x="72" y="582"/>
                    </a:lnTo>
                    <a:lnTo>
                      <a:pt x="74" y="593"/>
                    </a:lnTo>
                    <a:lnTo>
                      <a:pt x="77" y="602"/>
                    </a:lnTo>
                    <a:lnTo>
                      <a:pt x="79" y="608"/>
                    </a:lnTo>
                    <a:lnTo>
                      <a:pt x="79" y="611"/>
                    </a:lnTo>
                    <a:lnTo>
                      <a:pt x="69" y="634"/>
                    </a:lnTo>
                    <a:lnTo>
                      <a:pt x="72" y="670"/>
                    </a:lnTo>
                    <a:lnTo>
                      <a:pt x="73" y="671"/>
                    </a:lnTo>
                    <a:lnTo>
                      <a:pt x="74" y="674"/>
                    </a:lnTo>
                    <a:lnTo>
                      <a:pt x="77" y="675"/>
                    </a:lnTo>
                    <a:lnTo>
                      <a:pt x="80" y="678"/>
                    </a:lnTo>
                    <a:lnTo>
                      <a:pt x="84" y="680"/>
                    </a:lnTo>
                    <a:lnTo>
                      <a:pt x="88" y="681"/>
                    </a:lnTo>
                    <a:lnTo>
                      <a:pt x="93" y="681"/>
                    </a:lnTo>
                    <a:lnTo>
                      <a:pt x="95" y="680"/>
                    </a:lnTo>
                    <a:lnTo>
                      <a:pt x="99" y="676"/>
                    </a:lnTo>
                    <a:lnTo>
                      <a:pt x="101" y="673"/>
                    </a:lnTo>
                    <a:lnTo>
                      <a:pt x="103" y="668"/>
                    </a:lnTo>
                    <a:lnTo>
                      <a:pt x="105" y="664"/>
                    </a:lnTo>
                    <a:lnTo>
                      <a:pt x="105" y="659"/>
                    </a:lnTo>
                    <a:lnTo>
                      <a:pt x="106" y="655"/>
                    </a:lnTo>
                    <a:lnTo>
                      <a:pt x="106" y="654"/>
                    </a:lnTo>
                    <a:lnTo>
                      <a:pt x="106" y="653"/>
                    </a:lnTo>
                    <a:lnTo>
                      <a:pt x="98" y="606"/>
                    </a:lnTo>
                    <a:lnTo>
                      <a:pt x="113" y="510"/>
                    </a:lnTo>
                    <a:lnTo>
                      <a:pt x="113" y="510"/>
                    </a:lnTo>
                    <a:lnTo>
                      <a:pt x="119" y="510"/>
                    </a:lnTo>
                    <a:lnTo>
                      <a:pt x="119" y="493"/>
                    </a:lnTo>
                    <a:lnTo>
                      <a:pt x="134" y="493"/>
                    </a:lnTo>
                    <a:lnTo>
                      <a:pt x="134" y="493"/>
                    </a:lnTo>
                    <a:lnTo>
                      <a:pt x="134" y="497"/>
                    </a:lnTo>
                    <a:lnTo>
                      <a:pt x="134" y="502"/>
                    </a:lnTo>
                    <a:lnTo>
                      <a:pt x="135" y="508"/>
                    </a:lnTo>
                    <a:lnTo>
                      <a:pt x="135" y="514"/>
                    </a:lnTo>
                    <a:lnTo>
                      <a:pt x="136" y="523"/>
                    </a:lnTo>
                    <a:lnTo>
                      <a:pt x="136" y="531"/>
                    </a:lnTo>
                    <a:lnTo>
                      <a:pt x="137" y="540"/>
                    </a:lnTo>
                    <a:lnTo>
                      <a:pt x="140" y="551"/>
                    </a:lnTo>
                    <a:lnTo>
                      <a:pt x="142" y="562"/>
                    </a:lnTo>
                    <a:lnTo>
                      <a:pt x="144" y="573"/>
                    </a:lnTo>
                    <a:lnTo>
                      <a:pt x="146" y="585"/>
                    </a:lnTo>
                    <a:lnTo>
                      <a:pt x="149" y="594"/>
                    </a:lnTo>
                    <a:lnTo>
                      <a:pt x="151" y="602"/>
                    </a:lnTo>
                    <a:lnTo>
                      <a:pt x="152" y="607"/>
                    </a:lnTo>
                    <a:lnTo>
                      <a:pt x="152" y="609"/>
                    </a:lnTo>
                    <a:lnTo>
                      <a:pt x="152" y="612"/>
                    </a:lnTo>
                    <a:lnTo>
                      <a:pt x="152" y="619"/>
                    </a:lnTo>
                    <a:lnTo>
                      <a:pt x="151" y="629"/>
                    </a:lnTo>
                    <a:lnTo>
                      <a:pt x="152" y="642"/>
                    </a:lnTo>
                    <a:lnTo>
                      <a:pt x="152" y="654"/>
                    </a:lnTo>
                    <a:lnTo>
                      <a:pt x="155" y="665"/>
                    </a:lnTo>
                    <a:lnTo>
                      <a:pt x="157" y="675"/>
                    </a:lnTo>
                    <a:lnTo>
                      <a:pt x="162" y="680"/>
                    </a:lnTo>
                    <a:lnTo>
                      <a:pt x="167" y="681"/>
                    </a:lnTo>
                    <a:lnTo>
                      <a:pt x="173" y="683"/>
                    </a:lnTo>
                    <a:lnTo>
                      <a:pt x="178" y="683"/>
                    </a:lnTo>
                    <a:lnTo>
                      <a:pt x="183" y="683"/>
                    </a:lnTo>
                    <a:lnTo>
                      <a:pt x="188" y="681"/>
                    </a:lnTo>
                    <a:lnTo>
                      <a:pt x="192" y="680"/>
                    </a:lnTo>
                    <a:lnTo>
                      <a:pt x="195" y="680"/>
                    </a:lnTo>
                    <a:lnTo>
                      <a:pt x="195" y="680"/>
                    </a:lnTo>
                    <a:lnTo>
                      <a:pt x="193" y="666"/>
                    </a:lnTo>
                    <a:lnTo>
                      <a:pt x="192" y="665"/>
                    </a:lnTo>
                    <a:lnTo>
                      <a:pt x="190" y="660"/>
                    </a:lnTo>
                    <a:lnTo>
                      <a:pt x="187" y="653"/>
                    </a:lnTo>
                    <a:lnTo>
                      <a:pt x="183" y="643"/>
                    </a:lnTo>
                    <a:lnTo>
                      <a:pt x="180" y="632"/>
                    </a:lnTo>
                    <a:lnTo>
                      <a:pt x="177" y="621"/>
                    </a:lnTo>
                    <a:lnTo>
                      <a:pt x="175" y="611"/>
                    </a:lnTo>
                    <a:lnTo>
                      <a:pt x="175" y="599"/>
                    </a:lnTo>
                    <a:lnTo>
                      <a:pt x="175" y="587"/>
                    </a:lnTo>
                    <a:lnTo>
                      <a:pt x="176" y="568"/>
                    </a:lnTo>
                    <a:lnTo>
                      <a:pt x="177" y="547"/>
                    </a:lnTo>
                    <a:lnTo>
                      <a:pt x="180" y="525"/>
                    </a:lnTo>
                    <a:lnTo>
                      <a:pt x="182" y="505"/>
                    </a:lnTo>
                    <a:lnTo>
                      <a:pt x="183" y="487"/>
                    </a:lnTo>
                    <a:lnTo>
                      <a:pt x="185" y="475"/>
                    </a:lnTo>
                    <a:lnTo>
                      <a:pt x="185" y="471"/>
                    </a:lnTo>
                    <a:lnTo>
                      <a:pt x="186" y="471"/>
                    </a:lnTo>
                    <a:lnTo>
                      <a:pt x="187" y="469"/>
                    </a:lnTo>
                    <a:lnTo>
                      <a:pt x="188" y="468"/>
                    </a:lnTo>
                    <a:lnTo>
                      <a:pt x="191" y="466"/>
                    </a:lnTo>
                    <a:lnTo>
                      <a:pt x="193" y="462"/>
                    </a:lnTo>
                    <a:lnTo>
                      <a:pt x="195" y="456"/>
                    </a:lnTo>
                    <a:lnTo>
                      <a:pt x="197" y="447"/>
                    </a:lnTo>
                    <a:lnTo>
                      <a:pt x="198" y="436"/>
                    </a:lnTo>
                    <a:lnTo>
                      <a:pt x="198" y="432"/>
                    </a:lnTo>
                    <a:lnTo>
                      <a:pt x="197" y="420"/>
                    </a:lnTo>
                    <a:lnTo>
                      <a:pt x="197" y="404"/>
                    </a:lnTo>
                    <a:lnTo>
                      <a:pt x="196" y="384"/>
                    </a:lnTo>
                    <a:lnTo>
                      <a:pt x="196" y="364"/>
                    </a:lnTo>
                    <a:lnTo>
                      <a:pt x="196" y="347"/>
                    </a:lnTo>
                    <a:lnTo>
                      <a:pt x="196" y="333"/>
                    </a:lnTo>
                    <a:lnTo>
                      <a:pt x="198" y="326"/>
                    </a:lnTo>
                    <a:lnTo>
                      <a:pt x="200" y="322"/>
                    </a:lnTo>
                    <a:lnTo>
                      <a:pt x="202" y="317"/>
                    </a:lnTo>
                    <a:lnTo>
                      <a:pt x="203" y="313"/>
                    </a:lnTo>
                    <a:lnTo>
                      <a:pt x="205" y="308"/>
                    </a:lnTo>
                    <a:lnTo>
                      <a:pt x="205" y="302"/>
                    </a:lnTo>
                    <a:lnTo>
                      <a:pt x="205" y="296"/>
                    </a:lnTo>
                    <a:lnTo>
                      <a:pt x="202" y="290"/>
                    </a:lnTo>
                    <a:lnTo>
                      <a:pt x="198" y="281"/>
                    </a:lnTo>
                    <a:lnTo>
                      <a:pt x="192" y="268"/>
                    </a:lnTo>
                    <a:lnTo>
                      <a:pt x="192" y="259"/>
                    </a:lnTo>
                    <a:lnTo>
                      <a:pt x="193" y="249"/>
                    </a:lnTo>
                    <a:lnTo>
                      <a:pt x="197" y="237"/>
                    </a:lnTo>
                    <a:lnTo>
                      <a:pt x="200" y="221"/>
                    </a:lnTo>
                    <a:lnTo>
                      <a:pt x="198" y="200"/>
                    </a:lnTo>
                    <a:lnTo>
                      <a:pt x="195" y="171"/>
                    </a:lnTo>
                    <a:lnTo>
                      <a:pt x="183" y="130"/>
                    </a:lnTo>
                    <a:lnTo>
                      <a:pt x="181" y="125"/>
                    </a:lnTo>
                    <a:lnTo>
                      <a:pt x="177" y="121"/>
                    </a:lnTo>
                    <a:lnTo>
                      <a:pt x="175" y="117"/>
                    </a:lnTo>
                    <a:lnTo>
                      <a:pt x="171" y="116"/>
                    </a:lnTo>
                    <a:lnTo>
                      <a:pt x="167" y="115"/>
                    </a:lnTo>
                    <a:lnTo>
                      <a:pt x="165" y="114"/>
                    </a:lnTo>
                    <a:lnTo>
                      <a:pt x="164" y="114"/>
                    </a:lnTo>
                    <a:lnTo>
                      <a:pt x="162" y="114"/>
                    </a:lnTo>
                    <a:lnTo>
                      <a:pt x="162" y="114"/>
                    </a:lnTo>
                    <a:lnTo>
                      <a:pt x="160" y="112"/>
                    </a:lnTo>
                    <a:lnTo>
                      <a:pt x="156" y="111"/>
                    </a:lnTo>
                    <a:lnTo>
                      <a:pt x="152" y="109"/>
                    </a:lnTo>
                    <a:lnTo>
                      <a:pt x="149" y="106"/>
                    </a:lnTo>
                    <a:lnTo>
                      <a:pt x="146" y="104"/>
                    </a:lnTo>
                    <a:lnTo>
                      <a:pt x="145" y="101"/>
                    </a:lnTo>
                    <a:lnTo>
                      <a:pt x="145" y="100"/>
                    </a:lnTo>
                    <a:lnTo>
                      <a:pt x="146" y="97"/>
                    </a:lnTo>
                    <a:lnTo>
                      <a:pt x="147" y="95"/>
                    </a:lnTo>
                    <a:lnTo>
                      <a:pt x="150" y="94"/>
                    </a:lnTo>
                    <a:lnTo>
                      <a:pt x="152" y="91"/>
                    </a:lnTo>
                    <a:lnTo>
                      <a:pt x="155" y="89"/>
                    </a:lnTo>
                    <a:lnTo>
                      <a:pt x="157" y="86"/>
                    </a:lnTo>
                    <a:lnTo>
                      <a:pt x="159" y="84"/>
                    </a:lnTo>
                    <a:lnTo>
                      <a:pt x="159" y="81"/>
                    </a:lnTo>
                    <a:lnTo>
                      <a:pt x="159" y="78"/>
                    </a:lnTo>
                    <a:lnTo>
                      <a:pt x="157" y="75"/>
                    </a:lnTo>
                    <a:lnTo>
                      <a:pt x="156" y="75"/>
                    </a:lnTo>
                    <a:lnTo>
                      <a:pt x="154" y="74"/>
                    </a:lnTo>
                    <a:lnTo>
                      <a:pt x="151" y="74"/>
                    </a:lnTo>
                    <a:lnTo>
                      <a:pt x="150" y="73"/>
                    </a:lnTo>
                    <a:lnTo>
                      <a:pt x="149" y="70"/>
                    </a:lnTo>
                    <a:lnTo>
                      <a:pt x="150" y="66"/>
                    </a:lnTo>
                    <a:lnTo>
                      <a:pt x="152" y="57"/>
                    </a:lnTo>
                    <a:lnTo>
                      <a:pt x="154" y="48"/>
                    </a:lnTo>
                    <a:lnTo>
                      <a:pt x="155" y="40"/>
                    </a:lnTo>
                    <a:lnTo>
                      <a:pt x="155" y="34"/>
                    </a:lnTo>
                    <a:lnTo>
                      <a:pt x="154" y="30"/>
                    </a:lnTo>
                    <a:lnTo>
                      <a:pt x="154" y="27"/>
                    </a:lnTo>
                    <a:lnTo>
                      <a:pt x="152" y="26"/>
                    </a:lnTo>
                    <a:lnTo>
                      <a:pt x="152" y="24"/>
                    </a:lnTo>
                    <a:lnTo>
                      <a:pt x="152" y="24"/>
                    </a:lnTo>
                    <a:lnTo>
                      <a:pt x="152" y="23"/>
                    </a:lnTo>
                    <a:lnTo>
                      <a:pt x="152" y="22"/>
                    </a:lnTo>
                    <a:lnTo>
                      <a:pt x="152" y="21"/>
                    </a:lnTo>
                    <a:lnTo>
                      <a:pt x="152" y="18"/>
                    </a:lnTo>
                    <a:lnTo>
                      <a:pt x="152" y="16"/>
                    </a:lnTo>
                    <a:lnTo>
                      <a:pt x="151" y="13"/>
                    </a:lnTo>
                    <a:lnTo>
                      <a:pt x="151" y="11"/>
                    </a:lnTo>
                    <a:lnTo>
                      <a:pt x="150" y="7"/>
                    </a:lnTo>
                    <a:lnTo>
                      <a:pt x="144" y="4"/>
                    </a:lnTo>
                    <a:lnTo>
                      <a:pt x="135" y="2"/>
                    </a:lnTo>
                    <a:lnTo>
                      <a:pt x="125" y="1"/>
                    </a:lnTo>
                    <a:lnTo>
                      <a:pt x="115" y="0"/>
                    </a:lnTo>
                    <a:lnTo>
                      <a:pt x="105" y="0"/>
                    </a:lnTo>
                    <a:lnTo>
                      <a:pt x="98" y="0"/>
                    </a:lnTo>
                    <a:lnTo>
                      <a:pt x="93" y="1"/>
                    </a:lnTo>
                    <a:lnTo>
                      <a:pt x="78" y="12"/>
                    </a:lnTo>
                    <a:lnTo>
                      <a:pt x="69" y="21"/>
                    </a:lnTo>
                    <a:lnTo>
                      <a:pt x="67" y="29"/>
                    </a:lnTo>
                    <a:lnTo>
                      <a:pt x="67" y="37"/>
                    </a:lnTo>
                    <a:lnTo>
                      <a:pt x="69" y="45"/>
                    </a:lnTo>
                    <a:lnTo>
                      <a:pt x="72" y="52"/>
                    </a:lnTo>
                    <a:lnTo>
                      <a:pt x="74" y="59"/>
                    </a:lnTo>
                    <a:lnTo>
                      <a:pt x="73" y="66"/>
                    </a:lnTo>
                    <a:lnTo>
                      <a:pt x="72" y="73"/>
                    </a:lnTo>
                    <a:lnTo>
                      <a:pt x="68" y="78"/>
                    </a:lnTo>
                    <a:lnTo>
                      <a:pt x="65" y="81"/>
                    </a:lnTo>
                    <a:lnTo>
                      <a:pt x="63" y="84"/>
                    </a:lnTo>
                    <a:lnTo>
                      <a:pt x="60" y="84"/>
                    </a:lnTo>
                    <a:lnTo>
                      <a:pt x="59" y="85"/>
                    </a:lnTo>
                    <a:lnTo>
                      <a:pt x="57" y="85"/>
                    </a:lnTo>
                    <a:lnTo>
                      <a:pt x="57" y="85"/>
                    </a:lnTo>
                    <a:lnTo>
                      <a:pt x="68" y="101"/>
                    </a:lnTo>
                    <a:lnTo>
                      <a:pt x="68" y="101"/>
                    </a:lnTo>
                    <a:lnTo>
                      <a:pt x="69" y="102"/>
                    </a:lnTo>
                    <a:lnTo>
                      <a:pt x="69" y="102"/>
                    </a:lnTo>
                    <a:lnTo>
                      <a:pt x="69" y="105"/>
                    </a:lnTo>
                    <a:lnTo>
                      <a:pt x="67" y="107"/>
                    </a:lnTo>
                    <a:lnTo>
                      <a:pt x="62" y="112"/>
                    </a:lnTo>
                    <a:lnTo>
                      <a:pt x="53" y="117"/>
                    </a:lnTo>
                    <a:lnTo>
                      <a:pt x="41" y="125"/>
                    </a:lnTo>
                    <a:lnTo>
                      <a:pt x="34" y="132"/>
                    </a:lnTo>
                    <a:lnTo>
                      <a:pt x="29" y="145"/>
                    </a:lnTo>
                    <a:lnTo>
                      <a:pt x="26" y="162"/>
                    </a:lnTo>
                    <a:lnTo>
                      <a:pt x="22" y="180"/>
                    </a:lnTo>
                    <a:lnTo>
                      <a:pt x="19" y="199"/>
                    </a:lnTo>
                    <a:lnTo>
                      <a:pt x="18" y="215"/>
                    </a:lnTo>
                    <a:lnTo>
                      <a:pt x="17" y="228"/>
                    </a:lnTo>
                    <a:lnTo>
                      <a:pt x="17" y="234"/>
                    </a:lnTo>
                    <a:lnTo>
                      <a:pt x="17" y="237"/>
                    </a:lnTo>
                    <a:lnTo>
                      <a:pt x="19" y="245"/>
                    </a:lnTo>
                    <a:lnTo>
                      <a:pt x="22" y="255"/>
                    </a:lnTo>
                    <a:lnTo>
                      <a:pt x="24" y="266"/>
                    </a:lnTo>
                    <a:lnTo>
                      <a:pt x="28" y="278"/>
                    </a:lnTo>
                    <a:lnTo>
                      <a:pt x="32" y="288"/>
                    </a:lnTo>
                    <a:lnTo>
                      <a:pt x="34" y="297"/>
                    </a:lnTo>
                    <a:lnTo>
                      <a:pt x="37" y="303"/>
                    </a:lnTo>
                    <a:lnTo>
                      <a:pt x="32" y="335"/>
                    </a:lnTo>
                    <a:lnTo>
                      <a:pt x="28" y="337"/>
                    </a:lnTo>
                    <a:lnTo>
                      <a:pt x="27" y="339"/>
                    </a:lnTo>
                    <a:lnTo>
                      <a:pt x="24" y="342"/>
                    </a:lnTo>
                    <a:lnTo>
                      <a:pt x="23" y="344"/>
                    </a:lnTo>
                    <a:lnTo>
                      <a:pt x="23" y="347"/>
                    </a:lnTo>
                    <a:lnTo>
                      <a:pt x="22" y="350"/>
                    </a:lnTo>
                    <a:lnTo>
                      <a:pt x="22" y="353"/>
                    </a:lnTo>
                    <a:lnTo>
                      <a:pt x="22" y="354"/>
                    </a:lnTo>
                    <a:lnTo>
                      <a:pt x="0" y="356"/>
                    </a:lnTo>
                    <a:lnTo>
                      <a:pt x="0" y="492"/>
                    </a:lnTo>
                  </a:path>
                </a:pathLst>
              </a:cu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Freeform 28"/>
              <p:cNvSpPr>
                <a:spLocks/>
              </p:cNvSpPr>
              <p:nvPr/>
            </p:nvSpPr>
            <p:spPr bwMode="auto">
              <a:xfrm>
                <a:off x="4464" y="1600"/>
                <a:ext cx="25" cy="27"/>
              </a:xfrm>
              <a:custGeom>
                <a:avLst/>
                <a:gdLst>
                  <a:gd name="T0" fmla="*/ 6 w 25"/>
                  <a:gd name="T1" fmla="*/ 0 h 27"/>
                  <a:gd name="T2" fmla="*/ 0 w 25"/>
                  <a:gd name="T3" fmla="*/ 24 h 27"/>
                  <a:gd name="T4" fmla="*/ 22 w 25"/>
                  <a:gd name="T5" fmla="*/ 26 h 27"/>
                  <a:gd name="T6" fmla="*/ 24 w 25"/>
                  <a:gd name="T7" fmla="*/ 14 h 27"/>
                  <a:gd name="T8" fmla="*/ 12 w 25"/>
                  <a:gd name="T9" fmla="*/ 6 h 27"/>
                  <a:gd name="T10" fmla="*/ 6 w 2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7">
                    <a:moveTo>
                      <a:pt x="6" y="0"/>
                    </a:moveTo>
                    <a:lnTo>
                      <a:pt x="0" y="24"/>
                    </a:lnTo>
                    <a:lnTo>
                      <a:pt x="22" y="26"/>
                    </a:lnTo>
                    <a:lnTo>
                      <a:pt x="24" y="14"/>
                    </a:lnTo>
                    <a:lnTo>
                      <a:pt x="12" y="6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4C4C4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7895961" y="351135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开发者</a:t>
              </a:r>
            </a:p>
          </p:txBody>
        </p:sp>
      </p:grpSp>
      <p:sp>
        <p:nvSpPr>
          <p:cNvPr id="123" name="爆炸形 1 122"/>
          <p:cNvSpPr/>
          <p:nvPr/>
        </p:nvSpPr>
        <p:spPr>
          <a:xfrm>
            <a:off x="1345266" y="3856244"/>
            <a:ext cx="6201190" cy="1469469"/>
          </a:xfrm>
          <a:prstGeom prst="irregularSeal1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密集型软件工程数据</a:t>
            </a:r>
          </a:p>
        </p:txBody>
      </p:sp>
      <p:sp>
        <p:nvSpPr>
          <p:cNvPr id="124" name="矩形 123"/>
          <p:cNvSpPr/>
          <p:nvPr/>
        </p:nvSpPr>
        <p:spPr>
          <a:xfrm>
            <a:off x="1094153" y="3178863"/>
            <a:ext cx="6696744" cy="830997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利用软件工程数据，从预测的角度，提高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社区化群体软件开发效率与开发质量过程</a:t>
            </a:r>
            <a:endParaRPr lang="zh-CN" altLang="en-US" sz="2400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589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"/>
    </mc:Choice>
    <mc:Fallback xmlns="">
      <p:transition spd="slow" advTm="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弧形 8"/>
          <p:cNvSpPr/>
          <p:nvPr/>
        </p:nvSpPr>
        <p:spPr>
          <a:xfrm>
            <a:off x="2684872" y="1415616"/>
            <a:ext cx="3909640" cy="3909640"/>
          </a:xfrm>
          <a:prstGeom prst="arc">
            <a:avLst>
              <a:gd name="adj1" fmla="val 16976675"/>
              <a:gd name="adj2" fmla="val 9872826"/>
            </a:avLst>
          </a:prstGeom>
          <a:ln>
            <a:solidFill>
              <a:srgbClr val="96969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993592" y="2837974"/>
            <a:ext cx="1214503" cy="1214503"/>
            <a:chOff x="3977934" y="1124744"/>
            <a:chExt cx="1188132" cy="1188132"/>
          </a:xfrm>
        </p:grpSpPr>
        <p:sp>
          <p:nvSpPr>
            <p:cNvPr id="36" name="椭圆 35"/>
            <p:cNvSpPr/>
            <p:nvPr/>
          </p:nvSpPr>
          <p:spPr>
            <a:xfrm>
              <a:off x="3977934" y="1124744"/>
              <a:ext cx="1188132" cy="11881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072985" y="1219795"/>
              <a:ext cx="998031" cy="9980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961605" y="4626765"/>
            <a:ext cx="1214503" cy="1214503"/>
            <a:chOff x="3977934" y="1124744"/>
            <a:chExt cx="1188132" cy="1188132"/>
          </a:xfrm>
        </p:grpSpPr>
        <p:sp>
          <p:nvSpPr>
            <p:cNvPr id="33" name="椭圆 32"/>
            <p:cNvSpPr/>
            <p:nvPr/>
          </p:nvSpPr>
          <p:spPr>
            <a:xfrm>
              <a:off x="3977934" y="1124744"/>
              <a:ext cx="1188132" cy="11881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072985" y="1219795"/>
              <a:ext cx="998031" cy="9980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椭圆 29"/>
          <p:cNvSpPr/>
          <p:nvPr/>
        </p:nvSpPr>
        <p:spPr>
          <a:xfrm>
            <a:off x="6000023" y="2829405"/>
            <a:ext cx="1214503" cy="121450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83868" y="2423728"/>
            <a:ext cx="2376264" cy="2016224"/>
          </a:xfrm>
          <a:prstGeom prst="rect">
            <a:avLst/>
          </a:prstGeom>
          <a:solidFill>
            <a:srgbClr val="DDDDDD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pPr algn="ctr"/>
            <a:endParaRPr lang="zh-CN" altLang="en-US" sz="16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Lao UI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963277" y="1103189"/>
            <a:ext cx="1214503" cy="1214503"/>
            <a:chOff x="3977934" y="1124744"/>
            <a:chExt cx="1188132" cy="1188132"/>
          </a:xfrm>
        </p:grpSpPr>
        <p:sp>
          <p:nvSpPr>
            <p:cNvPr id="54" name="椭圆 53"/>
            <p:cNvSpPr/>
            <p:nvPr/>
          </p:nvSpPr>
          <p:spPr>
            <a:xfrm>
              <a:off x="3977934" y="1124744"/>
              <a:ext cx="1188132" cy="11881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4072985" y="1219795"/>
              <a:ext cx="998031" cy="99803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011858" y="1296471"/>
            <a:ext cx="1117341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/>
              <a:t>1</a:t>
            </a:r>
          </a:p>
          <a:p>
            <a:r>
              <a:rPr lang="zh-CN" altLang="en-US" dirty="0"/>
              <a:t>研究背景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74790" y="4820047"/>
            <a:ext cx="1188132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latin typeface="+mj-ea"/>
                <a:ea typeface="+mj-ea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研究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内容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19418" y="3031256"/>
            <a:ext cx="1362850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latin typeface="+mj-ea"/>
                <a:ea typeface="+mj-ea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4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论文总结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440172" y="2409200"/>
            <a:ext cx="4680000" cy="14528"/>
            <a:chOff x="972000" y="3306460"/>
            <a:chExt cx="7200000" cy="14528"/>
          </a:xfrm>
        </p:grpSpPr>
        <p:cxnSp>
          <p:nvCxnSpPr>
            <p:cNvPr id="39" name="直接连接符 38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 flipV="1">
            <a:off x="3095836" y="4439952"/>
            <a:ext cx="4680000" cy="14528"/>
            <a:chOff x="972000" y="3306460"/>
            <a:chExt cx="7200000" cy="14528"/>
          </a:xfrm>
        </p:grpSpPr>
        <p:cxnSp>
          <p:nvCxnSpPr>
            <p:cNvPr id="42" name="直接连接符 41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 rot="16200000">
            <a:off x="1576603" y="2954732"/>
            <a:ext cx="3600000" cy="14528"/>
            <a:chOff x="972000" y="3306460"/>
            <a:chExt cx="7200000" cy="14528"/>
          </a:xfrm>
        </p:grpSpPr>
        <p:cxnSp>
          <p:nvCxnSpPr>
            <p:cNvPr id="45" name="直接连接符 44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 rot="5400000" flipH="1">
            <a:off x="3967396" y="3897279"/>
            <a:ext cx="3600000" cy="14528"/>
            <a:chOff x="972000" y="3306460"/>
            <a:chExt cx="7200000" cy="14528"/>
          </a:xfrm>
        </p:grpSpPr>
        <p:cxnSp>
          <p:nvCxnSpPr>
            <p:cNvPr id="48" name="直接连接符 47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1619672" y="1628800"/>
            <a:ext cx="159084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目录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6097182" y="2926564"/>
            <a:ext cx="1020183" cy="1020183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978252" y="3022687"/>
            <a:ext cx="125804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latin typeface="+mj-ea"/>
                <a:ea typeface="+mj-ea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latin typeface="+mn-ea"/>
                <a:ea typeface="+mn-ea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+mn-ea"/>
                <a:ea typeface="+mn-ea"/>
              </a:rPr>
              <a:t>研究现状</a:t>
            </a:r>
            <a:endParaRPr lang="zh-CN" altLang="en-US" sz="16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33088" y="2718036"/>
            <a:ext cx="207782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+mj-ea"/>
                <a:ea typeface="+mj-ea"/>
              </a:rPr>
              <a:t>社区化群体软件开发中预测驱动方法研究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424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"/>
    </mc:Choice>
    <mc:Fallback xmlns="">
      <p:transition spd="slow" advTm="9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</a:t>
            </a:r>
            <a:r>
              <a:rPr lang="zh-CN" altLang="en-US" dirty="0" smtClean="0"/>
              <a:t>软件缺陷预测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789016"/>
          </a:xfrm>
        </p:spPr>
        <p:txBody>
          <a:bodyPr>
            <a:no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400" b="1" dirty="0"/>
              <a:t>软件工程顶级国际会议（</a:t>
            </a:r>
            <a:r>
              <a:rPr lang="en-US" altLang="zh-CN" sz="2400" b="1" dirty="0"/>
              <a:t>ICSE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FSE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ASE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ICSME</a:t>
            </a:r>
            <a:r>
              <a:rPr lang="zh-CN" altLang="en-US" sz="2400" b="1" dirty="0"/>
              <a:t>等）和国际期刊（</a:t>
            </a:r>
            <a:r>
              <a:rPr lang="en-US" altLang="zh-CN" sz="2400" b="1" dirty="0"/>
              <a:t>TSE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TOSEM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IST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JSS</a:t>
            </a:r>
            <a:r>
              <a:rPr lang="zh-CN" altLang="en-US" sz="2400" b="1" dirty="0"/>
              <a:t>等）每年都有相关主题</a:t>
            </a:r>
          </a:p>
          <a:p>
            <a:pPr marL="342900" indent="-342900">
              <a:buFont typeface="Wingdings" pitchFamily="2" charset="2"/>
              <a:buChar char="p"/>
            </a:pPr>
            <a:r>
              <a:rPr lang="zh-CN" altLang="en-US" sz="2400" b="1" dirty="0"/>
              <a:t>根据训练数据的来源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 marL="342900" lvl="3" indent="-342900">
              <a:buFont typeface="Arial" pitchFamily="34" charset="0"/>
              <a:buChar char="•"/>
            </a:pPr>
            <a:r>
              <a:rPr lang="zh-CN" altLang="en-US" b="1" dirty="0" smtClean="0"/>
              <a:t>项目</a:t>
            </a:r>
            <a:r>
              <a:rPr lang="zh-CN" altLang="en-US" b="1" dirty="0"/>
              <a:t>内缺陷预测</a:t>
            </a:r>
            <a:r>
              <a:rPr lang="en-US" altLang="zh-CN" b="1" dirty="0"/>
              <a:t>(Within-Project Defect Prediction, WPDP</a:t>
            </a:r>
            <a:r>
              <a:rPr lang="en-US" altLang="zh-CN" b="1" dirty="0" smtClean="0"/>
              <a:t>)</a:t>
            </a:r>
          </a:p>
          <a:p>
            <a:pPr lvl="3"/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训练数据来自于目标项目的历史数据</a:t>
            </a:r>
            <a:endParaRPr lang="en-US" altLang="zh-CN" dirty="0"/>
          </a:p>
          <a:p>
            <a:pPr marL="342900" lvl="3" indent="-342900">
              <a:buFont typeface="Arial" pitchFamily="34" charset="0"/>
              <a:buChar char="•"/>
            </a:pPr>
            <a:r>
              <a:rPr lang="zh-CN" altLang="en-US" b="1" dirty="0"/>
              <a:t>跨项目缺陷预测</a:t>
            </a:r>
            <a:r>
              <a:rPr lang="en-US" altLang="zh-CN" b="1" dirty="0"/>
              <a:t>(Cross-Project Defect Prediction, CPDP</a:t>
            </a:r>
            <a:r>
              <a:rPr lang="en-US" altLang="zh-CN" b="1" dirty="0" smtClean="0"/>
              <a:t>)</a:t>
            </a:r>
          </a:p>
          <a:p>
            <a:pPr lvl="3"/>
            <a:r>
              <a:rPr lang="zh-CN" altLang="en-US" dirty="0"/>
              <a:t>    </a:t>
            </a:r>
            <a:r>
              <a:rPr lang="zh-CN" altLang="en-US" dirty="0" smtClean="0"/>
              <a:t> 训练</a:t>
            </a:r>
            <a:r>
              <a:rPr lang="zh-CN" altLang="en-US" dirty="0"/>
              <a:t>数据来自</a:t>
            </a:r>
            <a:r>
              <a:rPr lang="zh-CN" altLang="en-US" dirty="0" smtClean="0"/>
              <a:t>于与目标项目不同的其他项目的</a:t>
            </a:r>
            <a:r>
              <a:rPr lang="zh-CN" altLang="en-US" dirty="0"/>
              <a:t>历史数据</a:t>
            </a:r>
            <a:endParaRPr lang="en-US" altLang="zh-CN" dirty="0"/>
          </a:p>
          <a:p>
            <a:pPr lvl="1"/>
            <a:endParaRPr lang="en-US" altLang="zh-CN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320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"/>
    </mc:Choice>
    <mc:Fallback xmlns="">
      <p:transition spd="slow" advTm="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软件缺陷预测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789016"/>
          </a:xfrm>
        </p:spPr>
        <p:txBody>
          <a:bodyPr>
            <a:no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400" b="1" dirty="0" smtClean="0"/>
              <a:t>软件网络模型：项目</a:t>
            </a:r>
            <a:r>
              <a:rPr lang="zh-CN" altLang="en-US" sz="2400" b="1" dirty="0"/>
              <a:t>内缺陷预测</a:t>
            </a:r>
            <a:r>
              <a:rPr lang="en-US" altLang="zh-CN" sz="2400" b="1" dirty="0" smtClean="0"/>
              <a:t>(WPDP</a:t>
            </a:r>
            <a:r>
              <a:rPr lang="en-US" altLang="zh-CN" sz="2400" b="1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800" dirty="0" err="1"/>
              <a:t>Schroter</a:t>
            </a:r>
            <a:r>
              <a:rPr lang="en-US" altLang="zh-CN" sz="1800" dirty="0"/>
              <a:t> </a:t>
            </a:r>
            <a:r>
              <a:rPr lang="zh-CN" altLang="en-US" sz="1800" dirty="0"/>
              <a:t>等人</a:t>
            </a:r>
            <a:r>
              <a:rPr lang="en-US" altLang="zh-CN" sz="1800" baseline="30000" dirty="0" smtClean="0"/>
              <a:t>[</a:t>
            </a:r>
            <a:r>
              <a:rPr lang="en-US" altLang="zh-CN" sz="1800" baseline="30000" dirty="0"/>
              <a:t>1</a:t>
            </a:r>
            <a:r>
              <a:rPr lang="en-US" altLang="zh-CN" sz="1800" baseline="30000" dirty="0" smtClean="0"/>
              <a:t>] </a:t>
            </a:r>
            <a:r>
              <a:rPr lang="zh-CN" altLang="en-US" sz="1800" dirty="0"/>
              <a:t>发现</a:t>
            </a:r>
            <a:r>
              <a:rPr lang="zh-CN" altLang="en-US" sz="1800" dirty="0" smtClean="0"/>
              <a:t>使用</a:t>
            </a:r>
            <a:r>
              <a:rPr lang="en-US" altLang="zh-CN" sz="1800" dirty="0" smtClean="0"/>
              <a:t>Eclipse </a:t>
            </a:r>
            <a:r>
              <a:rPr lang="zh-CN" altLang="en-US" sz="1800" b="1" dirty="0"/>
              <a:t>组件之间关系</a:t>
            </a:r>
            <a:r>
              <a:rPr lang="zh-CN" altLang="en-US" sz="1800" dirty="0"/>
              <a:t>能够准确地预测出新程序中有缺陷的</a:t>
            </a:r>
            <a:r>
              <a:rPr lang="zh-CN" altLang="en-US" sz="1800" dirty="0" smtClean="0"/>
              <a:t>组件</a:t>
            </a:r>
            <a:endParaRPr lang="en-US" altLang="zh-CN" sz="1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800" dirty="0" err="1"/>
              <a:t>Tonelli</a:t>
            </a:r>
            <a:r>
              <a:rPr lang="en-US" altLang="zh-CN" sz="1800" dirty="0"/>
              <a:t> </a:t>
            </a:r>
            <a:r>
              <a:rPr lang="zh-CN" altLang="en-US" sz="1800" dirty="0"/>
              <a:t>等人</a:t>
            </a:r>
            <a:r>
              <a:rPr lang="en-US" altLang="zh-CN" sz="1800" baseline="30000" dirty="0" smtClean="0"/>
              <a:t>[2] </a:t>
            </a:r>
            <a:r>
              <a:rPr lang="zh-CN" altLang="en-US" sz="1800" dirty="0" smtClean="0"/>
              <a:t>分析</a:t>
            </a:r>
            <a:r>
              <a:rPr lang="zh-CN" altLang="en-US" sz="1800" dirty="0"/>
              <a:t>了</a:t>
            </a:r>
            <a:r>
              <a:rPr lang="en-US" altLang="zh-CN" sz="1800" dirty="0"/>
              <a:t>Eclipse </a:t>
            </a:r>
            <a:r>
              <a:rPr lang="zh-CN" altLang="en-US" sz="1800" dirty="0"/>
              <a:t>和</a:t>
            </a:r>
            <a:r>
              <a:rPr lang="en-US" altLang="zh-CN" sz="1800" dirty="0" err="1"/>
              <a:t>Netbeans</a:t>
            </a:r>
            <a:r>
              <a:rPr lang="en-US" altLang="zh-CN" sz="1800" dirty="0"/>
              <a:t> </a:t>
            </a:r>
            <a:r>
              <a:rPr lang="zh-CN" altLang="en-US" sz="1800" dirty="0" smtClean="0"/>
              <a:t>的</a:t>
            </a:r>
            <a:r>
              <a:rPr lang="zh-CN" altLang="en-US" sz="1800" b="1" dirty="0"/>
              <a:t>类依赖图</a:t>
            </a:r>
            <a:r>
              <a:rPr lang="zh-CN" altLang="en-US" sz="1800" dirty="0"/>
              <a:t>，</a:t>
            </a:r>
            <a:r>
              <a:rPr lang="zh-CN" altLang="en-US" sz="1800" dirty="0" smtClean="0"/>
              <a:t>发现节点</a:t>
            </a:r>
            <a:r>
              <a:rPr lang="zh-CN" altLang="en-US" sz="1800" dirty="0"/>
              <a:t>的角色与重要性</a:t>
            </a:r>
            <a:r>
              <a:rPr lang="zh-CN" altLang="en-US" sz="1800" dirty="0" smtClean="0"/>
              <a:t>可用</a:t>
            </a:r>
            <a:r>
              <a:rPr lang="zh-CN" altLang="en-US" sz="1800" dirty="0"/>
              <a:t>于</a:t>
            </a:r>
            <a:r>
              <a:rPr lang="en-US" altLang="zh-CN" sz="1800" dirty="0" smtClean="0"/>
              <a:t>bug 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倾向性预测</a:t>
            </a:r>
            <a:endParaRPr lang="en-US" altLang="zh-CN" sz="1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800" dirty="0" smtClean="0"/>
              <a:t>Zimmermann </a:t>
            </a:r>
            <a:r>
              <a:rPr lang="zh-CN" altLang="en-US" sz="1800" dirty="0" smtClean="0"/>
              <a:t>等人</a:t>
            </a:r>
            <a:r>
              <a:rPr lang="en-US" altLang="zh-CN" sz="1800" baseline="30000" dirty="0" smtClean="0"/>
              <a:t>[</a:t>
            </a:r>
            <a:r>
              <a:rPr lang="en-US" altLang="zh-CN" sz="1800" baseline="30000" dirty="0"/>
              <a:t>3</a:t>
            </a:r>
            <a:r>
              <a:rPr lang="en-US" altLang="zh-CN" sz="1800" baseline="30000" dirty="0" smtClean="0"/>
              <a:t>] </a:t>
            </a:r>
            <a:r>
              <a:rPr lang="zh-CN" altLang="en-US" sz="1800" dirty="0" smtClean="0"/>
              <a:t>根据</a:t>
            </a:r>
            <a:r>
              <a:rPr lang="zh-CN" altLang="en-US" sz="1800" b="1" dirty="0" smtClean="0"/>
              <a:t>类依赖关系</a:t>
            </a:r>
            <a:r>
              <a:rPr lang="zh-CN" altLang="en-US" sz="1800" dirty="0"/>
              <a:t>，发现使用网络分析的</a:t>
            </a:r>
            <a:r>
              <a:rPr lang="zh-CN" altLang="en-US" sz="1800" dirty="0" smtClean="0"/>
              <a:t>方法建立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预测模型召回</a:t>
            </a:r>
            <a:r>
              <a:rPr lang="zh-CN" altLang="en-US" sz="1800" dirty="0"/>
              <a:t>率</a:t>
            </a:r>
            <a:r>
              <a:rPr lang="zh-CN" altLang="en-US" sz="1800" dirty="0" smtClean="0"/>
              <a:t>提高了</a:t>
            </a:r>
            <a:r>
              <a:rPr lang="en-US" altLang="zh-CN" sz="1800" dirty="0"/>
              <a:t>10 </a:t>
            </a:r>
            <a:r>
              <a:rPr lang="zh-CN" altLang="en-US" sz="1800" dirty="0"/>
              <a:t>个百分点，且确定核心文件的</a:t>
            </a:r>
            <a:r>
              <a:rPr lang="zh-CN" altLang="en-US" sz="1800" dirty="0" smtClean="0"/>
              <a:t>准确率提高一倍</a:t>
            </a:r>
            <a:endParaRPr lang="en-US" altLang="zh-CN" sz="1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800" dirty="0" err="1"/>
              <a:t>Tosun</a:t>
            </a:r>
            <a:r>
              <a:rPr lang="en-US" altLang="zh-CN" sz="1800" dirty="0"/>
              <a:t> </a:t>
            </a:r>
            <a:r>
              <a:rPr lang="zh-CN" altLang="en-US" sz="1800" dirty="0"/>
              <a:t>等人</a:t>
            </a:r>
            <a:r>
              <a:rPr lang="en-US" altLang="zh-CN" sz="1800" baseline="30000" dirty="0" smtClean="0"/>
              <a:t>[4</a:t>
            </a:r>
            <a:r>
              <a:rPr lang="zh-CN" altLang="en-US" sz="1800" dirty="0" smtClean="0"/>
              <a:t>从</a:t>
            </a:r>
            <a:r>
              <a:rPr lang="zh-CN" altLang="en-US" sz="1800" dirty="0"/>
              <a:t>源代码的</a:t>
            </a:r>
            <a:r>
              <a:rPr lang="zh-CN" altLang="en-US" sz="1800" b="1" dirty="0"/>
              <a:t>函数和文件级粒度</a:t>
            </a:r>
            <a:r>
              <a:rPr lang="zh-CN" altLang="en-US" sz="1800" dirty="0"/>
              <a:t>抽象软件系统的网络结构，发现网络指标确实可作为预测缺陷模块的重要</a:t>
            </a:r>
            <a:r>
              <a:rPr lang="zh-CN" altLang="en-US" sz="1800" dirty="0" smtClean="0"/>
              <a:t>指标</a:t>
            </a:r>
            <a:endParaRPr lang="en-US" altLang="zh-CN" sz="1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800" dirty="0" smtClean="0"/>
              <a:t>Bhattacharya </a:t>
            </a:r>
            <a:r>
              <a:rPr lang="zh-CN" altLang="en-US" sz="1800" dirty="0"/>
              <a:t>等人</a:t>
            </a:r>
            <a:r>
              <a:rPr lang="en-US" altLang="zh-CN" sz="1800" baseline="30000" dirty="0" smtClean="0"/>
              <a:t>[5</a:t>
            </a:r>
            <a:r>
              <a:rPr lang="en-US" altLang="zh-CN" sz="1800" baseline="30000" dirty="0"/>
              <a:t>] </a:t>
            </a:r>
            <a:r>
              <a:rPr lang="zh-CN" altLang="en-US" sz="1800" dirty="0" smtClean="0"/>
              <a:t>发现使用系统的</a:t>
            </a:r>
            <a:r>
              <a:rPr lang="zh-CN" altLang="en-US" sz="1800" b="1" dirty="0" smtClean="0"/>
              <a:t>文件与类之间的网络模型</a:t>
            </a:r>
            <a:r>
              <a:rPr lang="zh-CN" altLang="en-US" sz="1800" dirty="0" smtClean="0"/>
              <a:t>不仅</a:t>
            </a:r>
            <a:r>
              <a:rPr lang="zh-CN" altLang="en-US" sz="1800" dirty="0"/>
              <a:t>有利于理解</a:t>
            </a:r>
            <a:r>
              <a:rPr lang="zh-CN" altLang="en-US" sz="1800" dirty="0" smtClean="0"/>
              <a:t>软件</a:t>
            </a:r>
            <a:r>
              <a:rPr lang="zh-CN" altLang="en-US" sz="1800" dirty="0"/>
              <a:t>系统的演化，还</a:t>
            </a:r>
            <a:r>
              <a:rPr lang="zh-CN" altLang="en-US" sz="1800" dirty="0" smtClean="0"/>
              <a:t>可将网络指标用于</a:t>
            </a:r>
            <a:r>
              <a:rPr lang="zh-CN" altLang="en-US" sz="1800" dirty="0"/>
              <a:t>评估软件缺陷和维护</a:t>
            </a:r>
            <a:r>
              <a:rPr lang="zh-CN" altLang="en-US" sz="1800" dirty="0" smtClean="0"/>
              <a:t>成本</a:t>
            </a:r>
            <a:endParaRPr lang="en-US" altLang="zh-CN" sz="1800" dirty="0"/>
          </a:p>
        </p:txBody>
      </p:sp>
      <p:sp>
        <p:nvSpPr>
          <p:cNvPr id="3" name="矩形 2"/>
          <p:cNvSpPr/>
          <p:nvPr/>
        </p:nvSpPr>
        <p:spPr>
          <a:xfrm>
            <a:off x="431541" y="3104964"/>
            <a:ext cx="8100900" cy="15481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）软件网络模型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考虑的关系不全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）少有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使用网络指标对缺陷的严重性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预测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67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"/>
    </mc:Choice>
    <mc:Fallback xmlns="">
      <p:transition spd="slow" advTm="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软件缺陷预测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789016"/>
          </a:xfrm>
        </p:spPr>
        <p:txBody>
          <a:bodyPr>
            <a:no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400" b="1" dirty="0"/>
              <a:t>跨</a:t>
            </a:r>
            <a:r>
              <a:rPr lang="zh-CN" altLang="en-US" sz="2400" b="1" dirty="0" smtClean="0"/>
              <a:t>项目缺陷</a:t>
            </a:r>
            <a:r>
              <a:rPr lang="zh-CN" altLang="en-US" sz="2400" b="1" dirty="0"/>
              <a:t>预测</a:t>
            </a:r>
            <a:r>
              <a:rPr lang="en-US" altLang="zh-CN" sz="2400" b="1" dirty="0" smtClean="0"/>
              <a:t>(CPDP</a:t>
            </a:r>
            <a:r>
              <a:rPr lang="en-US" altLang="zh-CN" sz="2400" b="1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800" dirty="0" smtClean="0"/>
              <a:t>Briand </a:t>
            </a:r>
            <a:r>
              <a:rPr lang="zh-CN" altLang="en-US" sz="1800" dirty="0"/>
              <a:t>等</a:t>
            </a:r>
            <a:r>
              <a:rPr lang="zh-CN" altLang="en-US" sz="1800" dirty="0" smtClean="0"/>
              <a:t>人</a:t>
            </a:r>
            <a:r>
              <a:rPr lang="en-US" altLang="zh-CN" sz="1800" baseline="30000" dirty="0" smtClean="0"/>
              <a:t>[6]</a:t>
            </a:r>
            <a:r>
              <a:rPr lang="zh-CN" altLang="en-US" sz="1800" dirty="0" smtClean="0"/>
              <a:t>最早在</a:t>
            </a:r>
            <a:r>
              <a:rPr lang="zh-CN" altLang="en-US" sz="1800" dirty="0"/>
              <a:t>开源软件</a:t>
            </a:r>
            <a:r>
              <a:rPr lang="en-US" altLang="zh-CN" sz="1800" dirty="0" err="1"/>
              <a:t>Xpose</a:t>
            </a:r>
            <a:r>
              <a:rPr lang="zh-CN" altLang="en-US" sz="1800" dirty="0"/>
              <a:t>与</a:t>
            </a:r>
            <a:r>
              <a:rPr lang="en-US" altLang="zh-CN" sz="1800" dirty="0" err="1"/>
              <a:t>Jwriter</a:t>
            </a:r>
            <a:r>
              <a:rPr lang="en-US" altLang="zh-CN" sz="1800" dirty="0"/>
              <a:t> </a:t>
            </a:r>
            <a:r>
              <a:rPr lang="zh-CN" altLang="en-US" sz="1800" dirty="0"/>
              <a:t>间构建</a:t>
            </a:r>
            <a:r>
              <a:rPr lang="en-US" altLang="zh-CN" sz="1800" dirty="0" smtClean="0"/>
              <a:t>CPDP</a:t>
            </a:r>
            <a:r>
              <a:rPr lang="zh-CN" altLang="en-US" sz="1800" dirty="0"/>
              <a:t>模型，</a:t>
            </a:r>
            <a:r>
              <a:rPr lang="zh-CN" altLang="en-US" sz="1800" b="1" dirty="0"/>
              <a:t>拉开了跨项目缺陷预测的序幕</a:t>
            </a:r>
            <a:endParaRPr lang="en-US" altLang="zh-CN" sz="18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800" dirty="0"/>
              <a:t>Zimmermann</a:t>
            </a:r>
            <a:r>
              <a:rPr lang="zh-CN" altLang="en-US" sz="1800" dirty="0"/>
              <a:t>等</a:t>
            </a:r>
            <a:r>
              <a:rPr lang="zh-CN" altLang="en-US" sz="1800" dirty="0" smtClean="0"/>
              <a:t>人</a:t>
            </a:r>
            <a:r>
              <a:rPr lang="en-US" altLang="zh-CN" sz="1800" baseline="30000" dirty="0" smtClean="0"/>
              <a:t>[7]</a:t>
            </a:r>
            <a:r>
              <a:rPr lang="zh-CN" altLang="en-US" sz="1800" dirty="0" smtClean="0"/>
              <a:t>从</a:t>
            </a:r>
            <a:r>
              <a:rPr lang="zh-CN" altLang="en-US" sz="1800" dirty="0"/>
              <a:t>数据、领域、过程方面构建大规模实验验证</a:t>
            </a:r>
            <a:r>
              <a:rPr lang="en-US" altLang="zh-CN" sz="1800" dirty="0"/>
              <a:t>CPDP</a:t>
            </a:r>
            <a:r>
              <a:rPr lang="zh-CN" altLang="en-US" sz="1800" dirty="0"/>
              <a:t>，发现效果一般，</a:t>
            </a:r>
            <a:r>
              <a:rPr lang="zh-CN" altLang="en-US" sz="1800" dirty="0" smtClean="0"/>
              <a:t>且项目间</a:t>
            </a:r>
            <a:r>
              <a:rPr lang="zh-CN" altLang="en-US" sz="1800" b="1" dirty="0" smtClean="0"/>
              <a:t>不</a:t>
            </a:r>
            <a:r>
              <a:rPr lang="zh-CN" altLang="en-US" sz="1800" b="1" dirty="0"/>
              <a:t>具对称性 </a:t>
            </a:r>
            <a:endParaRPr lang="en-US" altLang="zh-CN" sz="18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800" dirty="0" err="1"/>
              <a:t>Rahman</a:t>
            </a:r>
            <a:r>
              <a:rPr lang="zh-CN" altLang="en-US" sz="1800" dirty="0"/>
              <a:t>等</a:t>
            </a:r>
            <a:r>
              <a:rPr lang="zh-CN" altLang="en-US" sz="1800" dirty="0" smtClean="0"/>
              <a:t>人</a:t>
            </a:r>
            <a:r>
              <a:rPr lang="en-US" altLang="zh-CN" sz="1800" baseline="30000" dirty="0" smtClean="0"/>
              <a:t>[</a:t>
            </a:r>
            <a:r>
              <a:rPr lang="en-US" altLang="zh-CN" sz="1800" baseline="30000" dirty="0"/>
              <a:t>8</a:t>
            </a:r>
            <a:r>
              <a:rPr lang="en-US" altLang="zh-CN" sz="1800" baseline="30000" dirty="0" smtClean="0"/>
              <a:t>]</a:t>
            </a:r>
            <a:r>
              <a:rPr lang="zh-CN" altLang="en-US" sz="1800" dirty="0" smtClean="0"/>
              <a:t>从</a:t>
            </a:r>
            <a:r>
              <a:rPr lang="zh-CN" altLang="en-US" sz="1800" b="1" dirty="0"/>
              <a:t>成本敏感性</a:t>
            </a:r>
            <a:r>
              <a:rPr lang="zh-CN" altLang="en-US" sz="1800" dirty="0" smtClean="0"/>
              <a:t>角度</a:t>
            </a:r>
            <a:r>
              <a:rPr lang="zh-CN" altLang="en-US" sz="1800" dirty="0"/>
              <a:t>分析</a:t>
            </a:r>
            <a:r>
              <a:rPr lang="en-US" altLang="zh-CN" sz="1800" dirty="0" smtClean="0"/>
              <a:t>CPDP</a:t>
            </a:r>
            <a:r>
              <a:rPr lang="zh-CN" altLang="en-US" sz="1800" dirty="0"/>
              <a:t>模型</a:t>
            </a:r>
            <a:r>
              <a:rPr lang="zh-CN" altLang="en-US" sz="1800" dirty="0" smtClean="0"/>
              <a:t>，</a:t>
            </a:r>
            <a:r>
              <a:rPr lang="zh-CN" altLang="en-US" sz="1800" dirty="0"/>
              <a:t>发现</a:t>
            </a:r>
            <a:r>
              <a:rPr lang="zh-CN" altLang="en-US" sz="1800" dirty="0" smtClean="0"/>
              <a:t>效果改进显著</a:t>
            </a:r>
            <a:endParaRPr lang="en-US" altLang="zh-CN" sz="18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800" dirty="0" smtClean="0"/>
              <a:t>He</a:t>
            </a:r>
            <a:r>
              <a:rPr lang="zh-CN" altLang="en-US" sz="1800" dirty="0"/>
              <a:t>等</a:t>
            </a:r>
            <a:r>
              <a:rPr lang="zh-CN" altLang="en-US" sz="1800" dirty="0" smtClean="0"/>
              <a:t>人</a:t>
            </a:r>
            <a:r>
              <a:rPr lang="en-US" altLang="zh-CN" sz="1800" baseline="30000" dirty="0" smtClean="0"/>
              <a:t>[9]</a:t>
            </a:r>
            <a:r>
              <a:rPr lang="zh-CN" altLang="en-US" sz="1800" dirty="0" smtClean="0"/>
              <a:t>在</a:t>
            </a:r>
            <a:r>
              <a:rPr lang="zh-CN" altLang="en-US" sz="1800" dirty="0"/>
              <a:t>多种分类器下详细</a:t>
            </a:r>
            <a:r>
              <a:rPr lang="zh-CN" altLang="en-US" sz="1800" b="1" dirty="0"/>
              <a:t>验证了</a:t>
            </a:r>
            <a:r>
              <a:rPr lang="en-US" altLang="zh-CN" sz="1800" b="1" dirty="0"/>
              <a:t>CPDP</a:t>
            </a:r>
            <a:r>
              <a:rPr lang="zh-CN" altLang="en-US" sz="1800" b="1" dirty="0"/>
              <a:t>的</a:t>
            </a:r>
            <a:r>
              <a:rPr lang="zh-CN" altLang="en-US" sz="1800" b="1" dirty="0" smtClean="0"/>
              <a:t>可行性</a:t>
            </a:r>
            <a:r>
              <a:rPr lang="zh-CN" altLang="en-US" sz="1800" dirty="0" smtClean="0"/>
              <a:t>，并分析了</a:t>
            </a:r>
            <a:r>
              <a:rPr lang="en-US" altLang="zh-CN" sz="1800" dirty="0" smtClean="0"/>
              <a:t>CPDP</a:t>
            </a:r>
            <a:r>
              <a:rPr lang="zh-CN" altLang="en-US" sz="1800" dirty="0" smtClean="0"/>
              <a:t>中采用开源软件在私有软件预测中应用</a:t>
            </a:r>
            <a:endParaRPr lang="en-US" altLang="zh-CN" sz="18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800" dirty="0" err="1"/>
              <a:t>Turan</a:t>
            </a:r>
            <a:r>
              <a:rPr lang="zh-CN" altLang="en-US" sz="1800" dirty="0"/>
              <a:t>等人</a:t>
            </a:r>
            <a:r>
              <a:rPr lang="en-US" altLang="zh-CN" sz="1800" baseline="30000" dirty="0" smtClean="0"/>
              <a:t>[10]</a:t>
            </a:r>
            <a:r>
              <a:rPr lang="zh-CN" altLang="en-US" sz="1800" dirty="0"/>
              <a:t>、</a:t>
            </a:r>
            <a:r>
              <a:rPr lang="en-US" altLang="zh-CN" sz="1800" dirty="0"/>
              <a:t>Peter</a:t>
            </a:r>
            <a:r>
              <a:rPr lang="zh-CN" altLang="en-US" sz="1800" dirty="0"/>
              <a:t>等人</a:t>
            </a:r>
            <a:r>
              <a:rPr lang="en-US" altLang="zh-CN" sz="1800" baseline="30000" dirty="0" smtClean="0"/>
              <a:t>[11]</a:t>
            </a:r>
            <a:r>
              <a:rPr lang="zh-CN" altLang="en-US" sz="1800" dirty="0" smtClean="0"/>
              <a:t>从训练实例的选择角度提出改进</a:t>
            </a:r>
            <a:r>
              <a:rPr lang="en-US" altLang="zh-CN" sz="1800" dirty="0" smtClean="0"/>
              <a:t>CPDP</a:t>
            </a:r>
            <a:r>
              <a:rPr lang="zh-CN" altLang="en-US" sz="1800" dirty="0" smtClean="0"/>
              <a:t>方法，得到</a:t>
            </a:r>
            <a:r>
              <a:rPr lang="zh-CN" altLang="en-US" sz="1800" b="1" dirty="0" smtClean="0"/>
              <a:t>测试集驱动的过滤器和训练集驱动的过滤器</a:t>
            </a:r>
            <a:endParaRPr lang="en-US" altLang="zh-CN" sz="1800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800" dirty="0"/>
              <a:t>Herbold </a:t>
            </a:r>
            <a:r>
              <a:rPr lang="en-US" altLang="zh-CN" sz="1800" baseline="30000" dirty="0"/>
              <a:t>[</a:t>
            </a:r>
            <a:r>
              <a:rPr lang="en-US" altLang="zh-CN" sz="1800" baseline="30000" dirty="0" smtClean="0"/>
              <a:t>12] </a:t>
            </a:r>
            <a:r>
              <a:rPr lang="zh-CN" altLang="en-US" sz="1800" dirty="0" smtClean="0"/>
              <a:t>用最近邻和</a:t>
            </a:r>
            <a:r>
              <a:rPr lang="en-US" altLang="zh-CN" sz="1800" dirty="0"/>
              <a:t>EM </a:t>
            </a:r>
            <a:r>
              <a:rPr lang="zh-CN" altLang="en-US" sz="1800" dirty="0"/>
              <a:t>聚类</a:t>
            </a:r>
            <a:r>
              <a:rPr lang="zh-CN" altLang="en-US" sz="1800" dirty="0" smtClean="0"/>
              <a:t>两种方法对比从</a:t>
            </a:r>
            <a:r>
              <a:rPr lang="zh-CN" altLang="en-US" sz="1800" b="1" dirty="0" smtClean="0"/>
              <a:t>版本粒度</a:t>
            </a:r>
            <a:r>
              <a:rPr lang="zh-CN" altLang="en-US" sz="1800" dirty="0" smtClean="0"/>
              <a:t>选择</a:t>
            </a:r>
            <a:r>
              <a:rPr lang="en-US" altLang="zh-CN" sz="1800" dirty="0" smtClean="0"/>
              <a:t>CPDP</a:t>
            </a:r>
            <a:r>
              <a:rPr lang="zh-CN" altLang="en-US" sz="1800" dirty="0" smtClean="0"/>
              <a:t>训练集</a:t>
            </a:r>
            <a:endParaRPr lang="en-US" altLang="zh-CN" sz="18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zh-CN" sz="18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itchFamily="34" charset="0"/>
              <a:buChar char="•"/>
            </a:pPr>
            <a:endParaRPr lang="en-US" altLang="zh-CN" sz="1800" dirty="0" smtClean="0"/>
          </a:p>
        </p:txBody>
      </p:sp>
      <p:sp>
        <p:nvSpPr>
          <p:cNvPr id="5" name="矩形 4"/>
          <p:cNvSpPr/>
          <p:nvPr/>
        </p:nvSpPr>
        <p:spPr>
          <a:xfrm>
            <a:off x="527186" y="2816932"/>
            <a:ext cx="8201329" cy="23402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）倾向于关注预测精度，忽视预测方法的其他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性能，精   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简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后的特征子集通用性差</a:t>
            </a:r>
          </a:p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）仅考虑了单一粒度下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选择，典型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实例过滤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策略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缺乏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决策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依据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912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"/>
    </mc:Choice>
    <mc:Fallback xmlns="">
      <p:transition spd="slow" advTm="1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合作行为预测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789016"/>
          </a:xfrm>
        </p:spPr>
        <p:txBody>
          <a:bodyPr>
            <a:no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CN" sz="1800" dirty="0" err="1" smtClean="0"/>
              <a:t>Anvik</a:t>
            </a:r>
            <a:r>
              <a:rPr lang="en-US" altLang="zh-CN" sz="1800" dirty="0" smtClean="0"/>
              <a:t> </a:t>
            </a:r>
            <a:r>
              <a:rPr lang="zh-CN" altLang="en-US" sz="1800" dirty="0" smtClean="0"/>
              <a:t>等</a:t>
            </a:r>
            <a:r>
              <a:rPr lang="en-US" altLang="zh-CN" sz="1800" baseline="30000" dirty="0" smtClean="0"/>
              <a:t>[13]</a:t>
            </a:r>
            <a:r>
              <a:rPr lang="zh-CN" altLang="en-US" sz="1800" dirty="0" smtClean="0"/>
              <a:t> 定义开发</a:t>
            </a:r>
            <a:r>
              <a:rPr lang="zh-CN" altLang="en-US" sz="1800" dirty="0"/>
              <a:t>者</a:t>
            </a:r>
            <a:r>
              <a:rPr lang="zh-CN" altLang="en-US" sz="1800" b="1" dirty="0"/>
              <a:t>执行</a:t>
            </a:r>
            <a:r>
              <a:rPr lang="zh-CN" altLang="en-US" sz="1800" b="1" dirty="0" smtClean="0"/>
              <a:t>技能</a:t>
            </a:r>
            <a:r>
              <a:rPr lang="zh-CN" altLang="en-US" sz="1800" dirty="0" smtClean="0"/>
              <a:t>（</a:t>
            </a:r>
            <a:r>
              <a:rPr lang="en-US" altLang="zh-CN" sz="1800" dirty="0"/>
              <a:t>implementation expertise</a:t>
            </a:r>
            <a:r>
              <a:rPr lang="zh-CN" altLang="en-US" sz="1800" dirty="0" smtClean="0"/>
              <a:t>）</a:t>
            </a:r>
            <a:r>
              <a:rPr lang="zh-CN" altLang="en-US" sz="1800" dirty="0"/>
              <a:t>指标</a:t>
            </a:r>
            <a:r>
              <a:rPr lang="zh-CN" altLang="en-US" sz="1800" dirty="0" smtClean="0"/>
              <a:t>，用该指标为项目寻找合适的开发者</a:t>
            </a:r>
            <a:endParaRPr lang="en-US" altLang="zh-CN" sz="1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800" dirty="0"/>
              <a:t>Schuler </a:t>
            </a:r>
            <a:r>
              <a:rPr lang="zh-CN" altLang="en-US" sz="1800" dirty="0" smtClean="0"/>
              <a:t>等</a:t>
            </a:r>
            <a:r>
              <a:rPr lang="en-US" altLang="zh-CN" sz="1800" baseline="30000" dirty="0" smtClean="0"/>
              <a:t>[15]</a:t>
            </a:r>
            <a:r>
              <a:rPr lang="zh-CN" altLang="en-US" sz="1800" dirty="0"/>
              <a:t>定义</a:t>
            </a:r>
            <a:r>
              <a:rPr lang="zh-CN" altLang="en-US" sz="1800" dirty="0" smtClean="0"/>
              <a:t>开发</a:t>
            </a:r>
            <a:r>
              <a:rPr lang="zh-CN" altLang="en-US" sz="1800" dirty="0"/>
              <a:t>者的</a:t>
            </a:r>
            <a:r>
              <a:rPr lang="zh-CN" altLang="en-US" sz="1800" b="1" dirty="0"/>
              <a:t>使用技能</a:t>
            </a:r>
            <a:r>
              <a:rPr lang="zh-CN" altLang="en-US" sz="1800" dirty="0"/>
              <a:t>（</a:t>
            </a:r>
            <a:r>
              <a:rPr lang="en-US" altLang="zh-CN" sz="1800" dirty="0"/>
              <a:t>usage expertise</a:t>
            </a:r>
            <a:r>
              <a:rPr lang="zh-CN" altLang="en-US" sz="1800" dirty="0"/>
              <a:t>）指标，为</a:t>
            </a:r>
            <a:r>
              <a:rPr lang="zh-CN" altLang="en-US" sz="1800" dirty="0" smtClean="0"/>
              <a:t>项目推荐合适</a:t>
            </a:r>
            <a:r>
              <a:rPr lang="zh-CN" altLang="en-US" sz="1800" dirty="0"/>
              <a:t>的开发</a:t>
            </a:r>
            <a:r>
              <a:rPr lang="zh-CN" altLang="en-US" sz="1800" dirty="0" smtClean="0"/>
              <a:t>者</a:t>
            </a:r>
            <a:endParaRPr lang="en-US" altLang="zh-CN" sz="1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800" dirty="0" err="1" smtClean="0"/>
              <a:t>Lappas</a:t>
            </a:r>
            <a:r>
              <a:rPr lang="en-US" altLang="zh-CN" sz="1800" dirty="0" smtClean="0"/>
              <a:t> </a:t>
            </a:r>
            <a:r>
              <a:rPr lang="zh-CN" altLang="en-US" sz="1800" dirty="0" smtClean="0"/>
              <a:t>等</a:t>
            </a:r>
            <a:r>
              <a:rPr lang="en-US" altLang="zh-CN" sz="1800" baseline="30000" dirty="0" smtClean="0"/>
              <a:t>[16]</a:t>
            </a:r>
            <a:r>
              <a:rPr lang="zh-CN" altLang="en-US" sz="1800" dirty="0" smtClean="0"/>
              <a:t> 实现</a:t>
            </a:r>
            <a:r>
              <a:rPr lang="zh-CN" altLang="en-US" sz="1800" dirty="0"/>
              <a:t>了为一个给定的任务</a:t>
            </a:r>
            <a:r>
              <a:rPr lang="zh-CN" altLang="en-US" sz="1800" b="1" dirty="0" smtClean="0"/>
              <a:t>寻找合适</a:t>
            </a:r>
            <a:r>
              <a:rPr lang="zh-CN" altLang="en-US" sz="1800" b="1" dirty="0"/>
              <a:t>团队</a:t>
            </a:r>
            <a:r>
              <a:rPr lang="zh-CN" altLang="en-US" sz="1800" dirty="0"/>
              <a:t>，确保成员具有不同技能且他们之间能够协调合作</a:t>
            </a:r>
            <a:endParaRPr lang="en-US" altLang="zh-CN" sz="1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800" dirty="0"/>
              <a:t>McDonald </a:t>
            </a:r>
            <a:r>
              <a:rPr lang="zh-CN" altLang="en-US" sz="1800" dirty="0" smtClean="0"/>
              <a:t>等</a:t>
            </a:r>
            <a:r>
              <a:rPr lang="en-US" altLang="zh-CN" sz="1800" baseline="30000" dirty="0" smtClean="0"/>
              <a:t>[17]</a:t>
            </a:r>
            <a:r>
              <a:rPr lang="zh-CN" altLang="en-US" sz="1800" dirty="0" smtClean="0"/>
              <a:t>开发</a:t>
            </a:r>
            <a:r>
              <a:rPr lang="en-US" altLang="zh-CN" sz="1800" dirty="0" smtClean="0"/>
              <a:t>Expertise </a:t>
            </a:r>
            <a:r>
              <a:rPr lang="zh-CN" altLang="en-US" sz="1800" dirty="0" smtClean="0"/>
              <a:t>推荐系统，</a:t>
            </a:r>
            <a:r>
              <a:rPr lang="zh-CN" altLang="en-US" sz="1800" dirty="0"/>
              <a:t>成功的用于</a:t>
            </a:r>
            <a:r>
              <a:rPr lang="zh-CN" altLang="en-US" sz="1800" b="1" dirty="0"/>
              <a:t>定位</a:t>
            </a:r>
            <a:r>
              <a:rPr lang="zh-CN" altLang="en-US" sz="1800" b="1" dirty="0" smtClean="0"/>
              <a:t>目标开发者</a:t>
            </a:r>
            <a:endParaRPr lang="en-US" altLang="zh-CN" sz="1800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800" dirty="0" err="1"/>
              <a:t>Moraes</a:t>
            </a:r>
            <a:r>
              <a:rPr lang="en-US" altLang="zh-CN" sz="1800" dirty="0"/>
              <a:t> </a:t>
            </a:r>
            <a:r>
              <a:rPr lang="zh-CN" altLang="en-US" sz="1800" dirty="0" smtClean="0"/>
              <a:t>等</a:t>
            </a:r>
            <a:r>
              <a:rPr lang="en-US" altLang="zh-CN" sz="1800" baseline="30000" dirty="0" smtClean="0"/>
              <a:t>[18]</a:t>
            </a:r>
            <a:r>
              <a:rPr lang="zh-CN" altLang="en-US" sz="1800" dirty="0" smtClean="0"/>
              <a:t> 构建</a:t>
            </a:r>
            <a:r>
              <a:rPr lang="zh-CN" altLang="en-US" sz="1800" b="1" dirty="0" smtClean="0"/>
              <a:t>专家</a:t>
            </a:r>
            <a:r>
              <a:rPr lang="zh-CN" altLang="en-US" sz="1800" b="1" dirty="0"/>
              <a:t>推荐</a:t>
            </a:r>
            <a:r>
              <a:rPr lang="zh-CN" altLang="en-US" sz="1800" dirty="0" smtClean="0"/>
              <a:t>系统，缩短</a:t>
            </a:r>
            <a:r>
              <a:rPr lang="zh-CN" altLang="en-US" sz="1800" dirty="0"/>
              <a:t>开发者在</a:t>
            </a:r>
            <a:r>
              <a:rPr lang="zh-CN" altLang="en-US" sz="1800" dirty="0" smtClean="0"/>
              <a:t>编码中</a:t>
            </a:r>
            <a:r>
              <a:rPr lang="zh-CN" altLang="en-US" sz="1800" dirty="0"/>
              <a:t>解决问题</a:t>
            </a:r>
            <a:r>
              <a:rPr lang="zh-CN" altLang="en-US" sz="1800" dirty="0" smtClean="0"/>
              <a:t>的拖延时间</a:t>
            </a:r>
            <a:endParaRPr lang="en-US" altLang="zh-CN" sz="1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800" dirty="0" err="1"/>
              <a:t>Canfora</a:t>
            </a:r>
            <a:r>
              <a:rPr lang="en-US" altLang="zh-CN" sz="1800" dirty="0"/>
              <a:t> </a:t>
            </a:r>
            <a:r>
              <a:rPr lang="zh-CN" altLang="en-US" sz="1800" dirty="0" smtClean="0"/>
              <a:t>等</a:t>
            </a:r>
            <a:r>
              <a:rPr lang="en-US" altLang="zh-CN" sz="1800" baseline="30000" dirty="0" smtClean="0"/>
              <a:t>[19]</a:t>
            </a:r>
            <a:r>
              <a:rPr lang="zh-CN" altLang="en-US" sz="1800" dirty="0" smtClean="0"/>
              <a:t>提出一</a:t>
            </a:r>
            <a:r>
              <a:rPr lang="zh-CN" altLang="en-US" sz="1800" dirty="0"/>
              <a:t>种为</a:t>
            </a:r>
            <a:r>
              <a:rPr lang="zh-CN" altLang="en-US" sz="1800" dirty="0" smtClean="0"/>
              <a:t>新成员从经验</a:t>
            </a:r>
            <a:r>
              <a:rPr lang="zh-CN" altLang="en-US" sz="1800" dirty="0"/>
              <a:t>丰富</a:t>
            </a:r>
            <a:r>
              <a:rPr lang="zh-CN" altLang="en-US" sz="1800" dirty="0" smtClean="0"/>
              <a:t>的开发者中</a:t>
            </a:r>
            <a:r>
              <a:rPr lang="zh-CN" altLang="en-US" sz="1800" b="1" dirty="0" smtClean="0"/>
              <a:t>选导师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Yoda </a:t>
            </a:r>
            <a:r>
              <a:rPr lang="zh-CN" altLang="en-US" sz="1800" dirty="0" smtClean="0"/>
              <a:t>方法</a:t>
            </a:r>
            <a:endParaRPr lang="en-US" altLang="zh-CN" sz="1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800" dirty="0" err="1"/>
              <a:t>Surian</a:t>
            </a:r>
            <a:r>
              <a:rPr lang="en-US" altLang="zh-CN" sz="1800" dirty="0"/>
              <a:t> </a:t>
            </a:r>
            <a:r>
              <a:rPr lang="zh-CN" altLang="en-US" sz="1800" dirty="0" smtClean="0"/>
              <a:t>等</a:t>
            </a:r>
            <a:r>
              <a:rPr lang="en-US" altLang="zh-CN" sz="1800" baseline="30000" dirty="0"/>
              <a:t>[</a:t>
            </a:r>
            <a:r>
              <a:rPr lang="en-US" altLang="zh-CN" sz="1800" baseline="30000" dirty="0" smtClean="0"/>
              <a:t>20]</a:t>
            </a:r>
            <a:r>
              <a:rPr lang="zh-CN" altLang="en-US" sz="1800" dirty="0" smtClean="0"/>
              <a:t>根据</a:t>
            </a:r>
            <a:r>
              <a:rPr lang="en-US" altLang="zh-CN" sz="1800" dirty="0" smtClean="0"/>
              <a:t>SF.net </a:t>
            </a:r>
            <a:r>
              <a:rPr lang="zh-CN" altLang="en-US" sz="1800" dirty="0" smtClean="0"/>
              <a:t>社区</a:t>
            </a:r>
            <a:r>
              <a:rPr lang="zh-CN" altLang="en-US" sz="1800" dirty="0"/>
              <a:t>开发者与项目的隶属关系，使用开发者参与项目的开发语言和分类信息</a:t>
            </a:r>
            <a:r>
              <a:rPr lang="zh-CN" altLang="en-US" sz="1800" dirty="0" smtClean="0"/>
              <a:t>，开发</a:t>
            </a:r>
            <a:r>
              <a:rPr lang="zh-CN" altLang="en-US" sz="1800" dirty="0"/>
              <a:t>了一</a:t>
            </a:r>
            <a:r>
              <a:rPr lang="zh-CN" altLang="en-US" sz="1800" dirty="0" smtClean="0"/>
              <a:t>个开发者</a:t>
            </a:r>
            <a:r>
              <a:rPr lang="zh-CN" altLang="en-US" sz="1800" b="1" dirty="0" smtClean="0"/>
              <a:t>合作推荐</a:t>
            </a:r>
            <a:r>
              <a:rPr lang="zh-CN" altLang="en-US" sz="1800" dirty="0" smtClean="0"/>
              <a:t>系统</a:t>
            </a:r>
            <a:endParaRPr lang="en-US" altLang="zh-CN" sz="1800" dirty="0"/>
          </a:p>
        </p:txBody>
      </p:sp>
      <p:sp>
        <p:nvSpPr>
          <p:cNvPr id="5" name="矩形 4"/>
          <p:cNvSpPr/>
          <p:nvPr/>
        </p:nvSpPr>
        <p:spPr>
          <a:xfrm>
            <a:off x="590126" y="2446598"/>
            <a:ext cx="8201329" cy="1980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）合作关系绝大多数都是基于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公司的软件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</a:t>
            </a:r>
          </a:p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）研究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对象限于少数几个知名的开源软件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项目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222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1"/>
    </mc:Choice>
    <mc:Fallback xmlns="">
      <p:transition spd="slow" advTm="1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弧形 8"/>
          <p:cNvSpPr/>
          <p:nvPr/>
        </p:nvSpPr>
        <p:spPr>
          <a:xfrm>
            <a:off x="2684872" y="1415616"/>
            <a:ext cx="3909640" cy="3909640"/>
          </a:xfrm>
          <a:prstGeom prst="arc">
            <a:avLst>
              <a:gd name="adj1" fmla="val 16976675"/>
              <a:gd name="adj2" fmla="val 9872826"/>
            </a:avLst>
          </a:prstGeom>
          <a:ln>
            <a:solidFill>
              <a:srgbClr val="96969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993592" y="2837974"/>
            <a:ext cx="1214503" cy="1214503"/>
            <a:chOff x="3977934" y="1124744"/>
            <a:chExt cx="1188132" cy="1188132"/>
          </a:xfrm>
        </p:grpSpPr>
        <p:sp>
          <p:nvSpPr>
            <p:cNvPr id="36" name="椭圆 35"/>
            <p:cNvSpPr/>
            <p:nvPr/>
          </p:nvSpPr>
          <p:spPr>
            <a:xfrm>
              <a:off x="3977934" y="1124744"/>
              <a:ext cx="1188132" cy="11881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072985" y="1219795"/>
              <a:ext cx="998031" cy="9980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961605" y="4626765"/>
            <a:ext cx="1214503" cy="1214503"/>
            <a:chOff x="3977934" y="1124744"/>
            <a:chExt cx="1188132" cy="1188132"/>
          </a:xfrm>
        </p:grpSpPr>
        <p:sp>
          <p:nvSpPr>
            <p:cNvPr id="33" name="椭圆 32"/>
            <p:cNvSpPr/>
            <p:nvPr/>
          </p:nvSpPr>
          <p:spPr>
            <a:xfrm>
              <a:off x="3977934" y="1124744"/>
              <a:ext cx="1188132" cy="11881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072985" y="1219795"/>
              <a:ext cx="998031" cy="998031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椭圆 29"/>
          <p:cNvSpPr/>
          <p:nvPr/>
        </p:nvSpPr>
        <p:spPr>
          <a:xfrm>
            <a:off x="6000023" y="2829405"/>
            <a:ext cx="1214503" cy="121450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83868" y="2423728"/>
            <a:ext cx="2376264" cy="2016224"/>
          </a:xfrm>
          <a:prstGeom prst="rect">
            <a:avLst/>
          </a:prstGeom>
          <a:solidFill>
            <a:srgbClr val="DDDDDD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pPr algn="ctr"/>
            <a:endParaRPr lang="zh-CN" altLang="en-US" sz="16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Lao UI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963277" y="1103189"/>
            <a:ext cx="1214503" cy="1214503"/>
            <a:chOff x="3977934" y="1124744"/>
            <a:chExt cx="1188132" cy="1188132"/>
          </a:xfrm>
        </p:grpSpPr>
        <p:sp>
          <p:nvSpPr>
            <p:cNvPr id="54" name="椭圆 53"/>
            <p:cNvSpPr/>
            <p:nvPr/>
          </p:nvSpPr>
          <p:spPr>
            <a:xfrm>
              <a:off x="3977934" y="1124744"/>
              <a:ext cx="1188132" cy="11881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4072985" y="1219795"/>
              <a:ext cx="998031" cy="99803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011858" y="1296471"/>
            <a:ext cx="1117341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/>
              <a:t>1</a:t>
            </a:r>
          </a:p>
          <a:p>
            <a:r>
              <a:rPr lang="zh-CN" altLang="en-US" dirty="0"/>
              <a:t>研究背景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74790" y="4820047"/>
            <a:ext cx="1188132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latin typeface="+mj-ea"/>
                <a:ea typeface="+mj-ea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latin typeface="+mn-ea"/>
                <a:ea typeface="+mn-ea"/>
              </a:rPr>
              <a:t>3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+mn-ea"/>
                <a:ea typeface="+mn-ea"/>
              </a:rPr>
              <a:t>研究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  <a:ea typeface="+mn-ea"/>
              </a:rPr>
              <a:t>内容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19418" y="3031256"/>
            <a:ext cx="1362850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latin typeface="+mj-ea"/>
                <a:ea typeface="+mj-ea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4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论文总结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440172" y="2409200"/>
            <a:ext cx="4680000" cy="14528"/>
            <a:chOff x="972000" y="3306460"/>
            <a:chExt cx="7200000" cy="14528"/>
          </a:xfrm>
        </p:grpSpPr>
        <p:cxnSp>
          <p:nvCxnSpPr>
            <p:cNvPr id="39" name="直接连接符 38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 flipV="1">
            <a:off x="3095836" y="4439952"/>
            <a:ext cx="4680000" cy="14528"/>
            <a:chOff x="972000" y="3306460"/>
            <a:chExt cx="7200000" cy="14528"/>
          </a:xfrm>
        </p:grpSpPr>
        <p:cxnSp>
          <p:nvCxnSpPr>
            <p:cNvPr id="42" name="直接连接符 41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 rot="16200000">
            <a:off x="1576603" y="2954732"/>
            <a:ext cx="3600000" cy="14528"/>
            <a:chOff x="972000" y="3306460"/>
            <a:chExt cx="7200000" cy="14528"/>
          </a:xfrm>
        </p:grpSpPr>
        <p:cxnSp>
          <p:nvCxnSpPr>
            <p:cNvPr id="45" name="直接连接符 44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 rot="5400000" flipH="1">
            <a:off x="3967396" y="3897279"/>
            <a:ext cx="3600000" cy="14528"/>
            <a:chOff x="972000" y="3306460"/>
            <a:chExt cx="7200000" cy="14528"/>
          </a:xfrm>
        </p:grpSpPr>
        <p:cxnSp>
          <p:nvCxnSpPr>
            <p:cNvPr id="48" name="直接连接符 47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1619672" y="1628800"/>
            <a:ext cx="159084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目录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6097182" y="2926564"/>
            <a:ext cx="1020183" cy="10201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978252" y="3022687"/>
            <a:ext cx="1258044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/>
              <a:t>2</a:t>
            </a:r>
          </a:p>
          <a:p>
            <a:r>
              <a:rPr lang="zh-CN" altLang="en-US" dirty="0"/>
              <a:t>研究现状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533088" y="2718036"/>
            <a:ext cx="207782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+mj-ea"/>
                <a:ea typeface="+mj-ea"/>
              </a:rPr>
              <a:t>社区化群体软件开发中预测驱动方法研究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744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87"/>
    </mc:Choice>
    <mc:Fallback xmlns="">
      <p:transition spd="slow" advTm="2368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</a:t>
            </a:r>
            <a:r>
              <a:rPr lang="zh-CN" altLang="en-US" dirty="0" smtClean="0"/>
              <a:t>框架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5480892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7668344" y="5625244"/>
            <a:ext cx="1348270" cy="316461"/>
          </a:xfrm>
          <a:prstGeom prst="wedgeRoundRectCallout">
            <a:avLst>
              <a:gd name="adj1" fmla="val -37927"/>
              <a:gd name="adj2" fmla="val 7911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基础</a:t>
            </a:r>
            <a:r>
              <a:rPr lang="zh-CN" altLang="en-US" b="1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支撑</a:t>
            </a:r>
            <a:endParaRPr lang="zh-CN" altLang="en-US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647564" y="3465004"/>
            <a:ext cx="1348270" cy="316461"/>
          </a:xfrm>
          <a:prstGeom prst="wedgeRoundRectCallout">
            <a:avLst>
              <a:gd name="adj1" fmla="val -1363"/>
              <a:gd name="adj2" fmla="val 11931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研究对象</a:t>
            </a:r>
            <a:endParaRPr lang="zh-CN" altLang="en-US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735796" y="1728427"/>
            <a:ext cx="1348270" cy="316461"/>
          </a:xfrm>
          <a:prstGeom prst="wedgeRoundRectCallout">
            <a:avLst>
              <a:gd name="adj1" fmla="val -30850"/>
              <a:gd name="adj2" fmla="val 10172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研究方法</a:t>
            </a:r>
            <a:endParaRPr lang="zh-CN" altLang="en-US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5281538" y="1883266"/>
            <a:ext cx="1348270" cy="316461"/>
          </a:xfrm>
          <a:prstGeom prst="wedgeRoundRectCallout">
            <a:avLst>
              <a:gd name="adj1" fmla="val -38517"/>
              <a:gd name="adj2" fmla="val 13438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应用方面</a:t>
            </a:r>
            <a:endParaRPr lang="zh-CN" altLang="en-US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201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7"/>
    </mc:Choice>
    <mc:Fallback xmlns="">
      <p:transition spd="slow" advTm="3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基于</a:t>
            </a:r>
            <a:r>
              <a:rPr lang="zh-CN" altLang="en-US" dirty="0"/>
              <a:t>软件网络的项目缺陷预测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研究问题</a:t>
            </a:r>
            <a:endParaRPr lang="en-US" altLang="zh-CN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如何使用网络指标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预测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软件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缺陷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倾向性与严重性？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US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285750" lvl="1" indent="-285750">
              <a:buFont typeface="Wingdings" pitchFamily="2" charset="2"/>
              <a:buChar char="l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解决方法</a:t>
            </a:r>
            <a:endParaRPr lang="en-US" altLang="zh-CN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US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构建精细的类粒度软件网络模型：</a:t>
            </a:r>
            <a:r>
              <a:rPr lang="zh-CN" altLang="en-US" u="sng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继承依赖、字段依赖、方法依赖、返回依赖和参数</a:t>
            </a:r>
            <a:r>
              <a:rPr lang="zh-CN" altLang="en-US" u="sng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依赖</a:t>
            </a:r>
            <a:endParaRPr lang="en-US" altLang="zh-CN" u="sng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度量类的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9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个网络指标与缺陷倾向性、严重性之间的关系，并挑选相关显著的指标用于预测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682" y="5804393"/>
            <a:ext cx="9130145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 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Li Bing, Ma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Yutao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He Lulu, Using Software Dependency to Bug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Prediction[J],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Mathematical Problems in Engineering, 2013, Article ID 869356.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SCI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三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区）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912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701"/>
    </mc:Choice>
    <mc:Fallback xmlns="">
      <p:transition spd="slow" advTm="113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3.1.1 </a:t>
            </a:r>
            <a:r>
              <a:rPr lang="zh-CN" altLang="en-US" dirty="0" smtClean="0"/>
              <a:t>研究思路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3" y="1813814"/>
            <a:ext cx="5030569" cy="3600132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1258054" y="5331102"/>
            <a:ext cx="1501460" cy="652106"/>
          </a:xfrm>
          <a:prstGeom prst="wedgeRoundRectCallout">
            <a:avLst>
              <a:gd name="adj1" fmla="val 56417"/>
              <a:gd name="adj2" fmla="val -11096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种类之间的依赖关系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440" y="728700"/>
            <a:ext cx="4392488" cy="2632431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361131"/>
            <a:ext cx="3974431" cy="2466888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5196121" y="3789040"/>
            <a:ext cx="3495126" cy="2652280"/>
          </a:xfrm>
          <a:prstGeom prst="wedgeRoundRectCallout">
            <a:avLst>
              <a:gd name="adj1" fmla="val -61933"/>
              <a:gd name="adj2" fmla="val -197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208602"/>
              </p:ext>
            </p:extLst>
          </p:nvPr>
        </p:nvGraphicFramePr>
        <p:xfrm>
          <a:off x="5431516" y="3930225"/>
          <a:ext cx="302433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80"/>
                <a:gridCol w="1404156"/>
              </a:tblGrid>
              <a:tr h="2839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指标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简称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39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特征向量中心性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EC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39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节点度（出</a:t>
                      </a:r>
                      <a:r>
                        <a:rPr lang="en-US" altLang="zh-CN" sz="1400" dirty="0" smtClean="0"/>
                        <a:t>\</a:t>
                      </a:r>
                      <a:r>
                        <a:rPr lang="zh-CN" altLang="en-US" sz="1400" dirty="0" smtClean="0"/>
                        <a:t>入度）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D(</a:t>
                      </a:r>
                      <a:r>
                        <a:rPr lang="en-US" altLang="zh-CN" sz="1400" dirty="0" err="1" smtClean="0"/>
                        <a:t>inD</a:t>
                      </a:r>
                      <a:r>
                        <a:rPr lang="en-US" altLang="zh-CN" sz="1400" dirty="0" smtClean="0"/>
                        <a:t>\</a:t>
                      </a:r>
                      <a:r>
                        <a:rPr lang="en-US" altLang="zh-CN" sz="1400" dirty="0" err="1" smtClean="0"/>
                        <a:t>outD</a:t>
                      </a:r>
                      <a:r>
                        <a:rPr lang="en-US" altLang="zh-CN" sz="1400" dirty="0" smtClean="0"/>
                        <a:t>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39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介数中心性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BC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39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接近度中心性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CC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3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PageRank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PR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3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HITS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HITS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39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模块率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MR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0532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64"/>
    </mc:Choice>
    <mc:Fallback xmlns="">
      <p:transition spd="slow" advTm="104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弧形 8"/>
          <p:cNvSpPr/>
          <p:nvPr/>
        </p:nvSpPr>
        <p:spPr>
          <a:xfrm>
            <a:off x="2684872" y="1415616"/>
            <a:ext cx="3909640" cy="3909640"/>
          </a:xfrm>
          <a:prstGeom prst="arc">
            <a:avLst>
              <a:gd name="adj1" fmla="val 16976675"/>
              <a:gd name="adj2" fmla="val 9872826"/>
            </a:avLst>
          </a:prstGeom>
          <a:ln>
            <a:solidFill>
              <a:srgbClr val="96969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993592" y="2837974"/>
            <a:ext cx="1214503" cy="1214503"/>
            <a:chOff x="3977934" y="1124744"/>
            <a:chExt cx="1188132" cy="1188132"/>
          </a:xfrm>
        </p:grpSpPr>
        <p:sp>
          <p:nvSpPr>
            <p:cNvPr id="36" name="椭圆 35"/>
            <p:cNvSpPr/>
            <p:nvPr/>
          </p:nvSpPr>
          <p:spPr>
            <a:xfrm>
              <a:off x="3977934" y="1124744"/>
              <a:ext cx="1188132" cy="11881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072985" y="1219795"/>
              <a:ext cx="998031" cy="9980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961605" y="4626765"/>
            <a:ext cx="1214503" cy="1214503"/>
            <a:chOff x="3977934" y="1124744"/>
            <a:chExt cx="1188132" cy="1188132"/>
          </a:xfrm>
        </p:grpSpPr>
        <p:sp>
          <p:nvSpPr>
            <p:cNvPr id="33" name="椭圆 32"/>
            <p:cNvSpPr/>
            <p:nvPr/>
          </p:nvSpPr>
          <p:spPr>
            <a:xfrm>
              <a:off x="3977934" y="1124744"/>
              <a:ext cx="1188132" cy="11881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072985" y="1219795"/>
              <a:ext cx="998031" cy="9980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000023" y="2829405"/>
            <a:ext cx="1214503" cy="1214503"/>
            <a:chOff x="3977934" y="1124744"/>
            <a:chExt cx="1188132" cy="1188132"/>
          </a:xfrm>
        </p:grpSpPr>
        <p:sp>
          <p:nvSpPr>
            <p:cNvPr id="30" name="椭圆 29"/>
            <p:cNvSpPr/>
            <p:nvPr/>
          </p:nvSpPr>
          <p:spPr>
            <a:xfrm>
              <a:off x="3977934" y="1124744"/>
              <a:ext cx="1188132" cy="11881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4072985" y="1219795"/>
              <a:ext cx="998031" cy="9980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63277" y="1103189"/>
            <a:ext cx="1214503" cy="1214503"/>
            <a:chOff x="3977934" y="1124744"/>
            <a:chExt cx="1188132" cy="1188132"/>
          </a:xfrm>
        </p:grpSpPr>
        <p:sp>
          <p:nvSpPr>
            <p:cNvPr id="5" name="椭圆 4"/>
            <p:cNvSpPr/>
            <p:nvPr/>
          </p:nvSpPr>
          <p:spPr>
            <a:xfrm>
              <a:off x="3977934" y="1124744"/>
              <a:ext cx="1188132" cy="11881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072985" y="1219795"/>
              <a:ext cx="998031" cy="9980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3383868" y="2423728"/>
            <a:ext cx="2376264" cy="2016224"/>
          </a:xfrm>
          <a:prstGeom prst="rect">
            <a:avLst/>
          </a:prstGeom>
          <a:solidFill>
            <a:srgbClr val="DDDDDD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pPr algn="ctr"/>
            <a:endParaRPr lang="zh-CN" altLang="en-US" sz="16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Lao U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19672" y="1628800"/>
            <a:ext cx="159084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目录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11858" y="1296471"/>
            <a:ext cx="1117341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研究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背景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78252" y="3022687"/>
            <a:ext cx="125804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latin typeface="+mj-ea"/>
                <a:ea typeface="+mj-ea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研究现状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74790" y="4820047"/>
            <a:ext cx="1188132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latin typeface="+mj-ea"/>
                <a:ea typeface="+mj-ea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研究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内容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19418" y="3031256"/>
            <a:ext cx="1362850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latin typeface="+mj-ea"/>
                <a:ea typeface="+mj-ea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4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论文总结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33088" y="2718036"/>
            <a:ext cx="207782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+mj-ea"/>
                <a:ea typeface="+mj-ea"/>
              </a:rPr>
              <a:t>社区化群体软件开发中预测驱动方法研究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440172" y="2409200"/>
            <a:ext cx="4680000" cy="14528"/>
            <a:chOff x="972000" y="3306460"/>
            <a:chExt cx="7200000" cy="14528"/>
          </a:xfrm>
        </p:grpSpPr>
        <p:cxnSp>
          <p:nvCxnSpPr>
            <p:cNvPr id="39" name="直接连接符 38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 flipV="1">
            <a:off x="3095836" y="4439952"/>
            <a:ext cx="4680000" cy="14528"/>
            <a:chOff x="972000" y="3306460"/>
            <a:chExt cx="7200000" cy="14528"/>
          </a:xfrm>
        </p:grpSpPr>
        <p:cxnSp>
          <p:nvCxnSpPr>
            <p:cNvPr id="42" name="直接连接符 41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 rot="16200000">
            <a:off x="1576603" y="2954732"/>
            <a:ext cx="3600000" cy="14528"/>
            <a:chOff x="972000" y="3306460"/>
            <a:chExt cx="7200000" cy="14528"/>
          </a:xfrm>
        </p:grpSpPr>
        <p:cxnSp>
          <p:nvCxnSpPr>
            <p:cNvPr id="45" name="直接连接符 44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 rot="5400000" flipH="1">
            <a:off x="3967396" y="3897279"/>
            <a:ext cx="3600000" cy="14528"/>
            <a:chOff x="972000" y="3306460"/>
            <a:chExt cx="7200000" cy="14528"/>
          </a:xfrm>
        </p:grpSpPr>
        <p:cxnSp>
          <p:nvCxnSpPr>
            <p:cNvPr id="48" name="直接连接符 47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779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"/>
    </mc:Choice>
    <mc:Fallback xmlns="">
      <p:transition spd="slow" advTm="14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3.1.2</a:t>
            </a:r>
            <a:r>
              <a:rPr lang="zh-CN" altLang="en-US" dirty="0"/>
              <a:t> </a:t>
            </a:r>
            <a:r>
              <a:rPr lang="zh-CN" altLang="en-US" dirty="0" smtClean="0"/>
              <a:t>实验结果（一）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类的重要性与类包含缺陷的概率具有显著相关性，并且与发生的缺陷严重性越有关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384884"/>
            <a:ext cx="5796644" cy="421741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34" y="3980938"/>
            <a:ext cx="609524" cy="609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32" y="2672916"/>
            <a:ext cx="609524" cy="609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63" y="2672916"/>
            <a:ext cx="6296806" cy="2864805"/>
          </a:xfrm>
          <a:prstGeom prst="rect">
            <a:avLst/>
          </a:prstGeom>
          <a:solidFill>
            <a:schemeClr val="bg1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716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9"/>
    </mc:Choice>
    <mc:Fallback xmlns="">
      <p:transition spd="slow" advTm="2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3.1.2</a:t>
            </a:r>
            <a:r>
              <a:rPr lang="zh-CN" altLang="en-US" dirty="0"/>
              <a:t> </a:t>
            </a:r>
            <a:r>
              <a:rPr lang="zh-CN" altLang="en-US" dirty="0" smtClean="0"/>
              <a:t>实验结果（二）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dirty="0"/>
              <a:t>采用部分网络指标（</a:t>
            </a:r>
            <a:r>
              <a:rPr lang="en-US" altLang="zh-CN" dirty="0"/>
              <a:t>BC</a:t>
            </a:r>
            <a:r>
              <a:rPr lang="zh-CN" altLang="en-US" dirty="0"/>
              <a:t>、</a:t>
            </a:r>
            <a:r>
              <a:rPr lang="en-US" altLang="zh-CN" dirty="0" err="1"/>
              <a:t>outD</a:t>
            </a:r>
            <a:r>
              <a:rPr lang="zh-CN" altLang="en-US" dirty="0"/>
              <a:t>），可实现在仅需检测大约</a:t>
            </a:r>
            <a:r>
              <a:rPr lang="en-US" altLang="zh-CN" dirty="0"/>
              <a:t>10% </a:t>
            </a:r>
            <a:r>
              <a:rPr lang="zh-CN" altLang="en-US" dirty="0"/>
              <a:t>类时，取得比较好的缺陷倾向性与严重性预测效果，</a:t>
            </a:r>
            <a:r>
              <a:rPr lang="en-US" altLang="zh-CN" dirty="0"/>
              <a:t>F-measure </a:t>
            </a:r>
            <a:r>
              <a:rPr lang="zh-CN" altLang="en-US" dirty="0"/>
              <a:t>值分别为</a:t>
            </a:r>
            <a:r>
              <a:rPr lang="en-US" altLang="zh-CN" dirty="0"/>
              <a:t>0.547 </a:t>
            </a:r>
            <a:r>
              <a:rPr lang="zh-CN" altLang="en-US" dirty="0"/>
              <a:t>和</a:t>
            </a:r>
            <a:r>
              <a:rPr lang="en-US" altLang="zh-CN" dirty="0"/>
              <a:t>0.667 </a:t>
            </a:r>
            <a:r>
              <a:rPr lang="zh-CN" altLang="en-US" dirty="0"/>
              <a:t>（</a:t>
            </a:r>
            <a:r>
              <a:rPr lang="en-US" altLang="zh-CN" dirty="0"/>
              <a:t>top 50</a:t>
            </a:r>
            <a:r>
              <a:rPr lang="zh-CN" altLang="en-US" dirty="0"/>
              <a:t>），</a:t>
            </a:r>
            <a:r>
              <a:rPr lang="en-US" altLang="zh-CN" dirty="0"/>
              <a:t>0.638 </a:t>
            </a:r>
            <a:r>
              <a:rPr lang="zh-CN" altLang="en-US" dirty="0"/>
              <a:t>和</a:t>
            </a:r>
            <a:r>
              <a:rPr lang="en-US" altLang="zh-CN" dirty="0"/>
              <a:t>0.487(top 100)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2937164"/>
            <a:ext cx="7347666" cy="3673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4681437" y="4365104"/>
            <a:ext cx="646647" cy="288032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804248" y="4361134"/>
            <a:ext cx="646647" cy="288032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681437" y="5877272"/>
            <a:ext cx="646647" cy="288032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04248" y="5877272"/>
            <a:ext cx="646647" cy="288032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120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60"/>
    </mc:Choice>
    <mc:Fallback xmlns="">
      <p:transition spd="slow" advTm="78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</a:t>
            </a:r>
            <a:r>
              <a:rPr lang="zh-CN" altLang="en-US" dirty="0" smtClean="0"/>
              <a:t>特征</a:t>
            </a:r>
            <a:r>
              <a:rPr lang="zh-CN" altLang="en-US" dirty="0"/>
              <a:t>维度精简的项目缺陷预测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研究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问题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如何精简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数据特征得到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更具一般性的指标子集？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是否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利用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精简的指标子集进行缺陷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预测效果可行？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哪种分类器更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适合于使用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精简指标集的缺陷预测？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US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285750" lvl="1" indent="-285750">
              <a:buFont typeface="Wingdings" pitchFamily="2" charset="2"/>
              <a:buChar char="l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解决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方法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提出一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种基于覆盖率的精简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方法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，构建四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种不同程度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的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指标子集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构建三种不同的预测情境，对比项目内与跨项目预测差异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提供一套支持指标子集、分类器、模型选择的决策依据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928" y="5661248"/>
            <a:ext cx="9130145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Bing Li,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Yutao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Ma, An Empirical Study on Software Defect Prediction with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Simplified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Metric Set[J], Information and Software Technology, 2015,59:170-190.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CCF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软件工程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类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期刊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SCI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三区）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234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5"/>
    </mc:Choice>
    <mc:Fallback xmlns="">
      <p:transition spd="slow" advTm="1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3.2.1 </a:t>
            </a:r>
            <a:r>
              <a:rPr lang="zh-CN" altLang="en-US" dirty="0" smtClean="0"/>
              <a:t>精简过程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85" y="1835575"/>
            <a:ext cx="5926700" cy="41199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圆角矩形标注 5"/>
          <p:cNvSpPr/>
          <p:nvPr/>
        </p:nvSpPr>
        <p:spPr>
          <a:xfrm>
            <a:off x="1471915" y="3841138"/>
            <a:ext cx="1999708" cy="476236"/>
          </a:xfrm>
          <a:prstGeom prst="wedgeRoundRectCallout">
            <a:avLst>
              <a:gd name="adj1" fmla="val 67830"/>
              <a:gd name="adj2" fmla="val 33150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不做特征选择</a:t>
            </a:r>
          </a:p>
        </p:txBody>
      </p:sp>
      <p:sp>
        <p:nvSpPr>
          <p:cNvPr id="7" name="圆角矩形标注 6"/>
          <p:cNvSpPr/>
          <p:nvPr/>
        </p:nvSpPr>
        <p:spPr>
          <a:xfrm>
            <a:off x="425060" y="2904887"/>
            <a:ext cx="4045273" cy="635144"/>
          </a:xfrm>
          <a:prstGeom prst="wedgeRoundRectCallout">
            <a:avLst>
              <a:gd name="adj1" fmla="val 65156"/>
              <a:gd name="adj2" fmla="val 78448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采用</a:t>
            </a:r>
            <a:r>
              <a:rPr lang="en-US" altLang="zh-CN" sz="1600" dirty="0" err="1">
                <a:solidFill>
                  <a:schemeClr val="tx1"/>
                </a:solidFill>
              </a:rPr>
              <a:t>Weka</a:t>
            </a:r>
            <a:r>
              <a:rPr lang="zh-CN" altLang="en-US" sz="1600" dirty="0">
                <a:solidFill>
                  <a:schemeClr val="tx1"/>
                </a:solidFill>
              </a:rPr>
              <a:t>默认的特征选择方法：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（</a:t>
            </a:r>
            <a:r>
              <a:rPr lang="en-US" altLang="zh-CN" sz="1600" dirty="0" err="1">
                <a:solidFill>
                  <a:schemeClr val="tx1"/>
                </a:solidFill>
              </a:rPr>
              <a:t>CfsSubsetEval</a:t>
            </a:r>
            <a:r>
              <a:rPr lang="zh-CN" altLang="en-US" sz="1600" dirty="0">
                <a:solidFill>
                  <a:schemeClr val="tx1"/>
                </a:solidFill>
              </a:rPr>
              <a:t>评估方法和贪婪查找）</a:t>
            </a:r>
          </a:p>
        </p:txBody>
      </p:sp>
      <p:sp>
        <p:nvSpPr>
          <p:cNvPr id="8" name="圆角矩形标注 7"/>
          <p:cNvSpPr/>
          <p:nvPr/>
        </p:nvSpPr>
        <p:spPr>
          <a:xfrm>
            <a:off x="3521405" y="1383764"/>
            <a:ext cx="2983114" cy="619918"/>
          </a:xfrm>
          <a:prstGeom prst="wedgeRoundRectCallout">
            <a:avLst>
              <a:gd name="adj1" fmla="val 13255"/>
              <a:gd name="adj2" fmla="val 24304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定义</a:t>
            </a:r>
            <a:r>
              <a:rPr lang="en-US" altLang="zh-CN" sz="1600" dirty="0">
                <a:solidFill>
                  <a:schemeClr val="tx1"/>
                </a:solidFill>
              </a:rPr>
              <a:t>Coverage</a:t>
            </a:r>
            <a:r>
              <a:rPr lang="zh-CN" altLang="en-US" sz="1600" dirty="0">
                <a:solidFill>
                  <a:schemeClr val="tx1"/>
                </a:solidFill>
              </a:rPr>
              <a:t>指标，挑选使用最频繁的</a:t>
            </a:r>
            <a:r>
              <a:rPr lang="en-US" altLang="zh-CN" sz="1600" dirty="0">
                <a:solidFill>
                  <a:schemeClr val="tx1"/>
                </a:solidFill>
              </a:rPr>
              <a:t>top-k</a:t>
            </a:r>
            <a:r>
              <a:rPr lang="zh-CN" altLang="en-US" sz="1600" dirty="0">
                <a:solidFill>
                  <a:schemeClr val="tx1"/>
                </a:solidFill>
              </a:rPr>
              <a:t>个特征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6185701" y="1542666"/>
            <a:ext cx="1829244" cy="575231"/>
          </a:xfrm>
          <a:prstGeom prst="wedgeRoundRectCallout">
            <a:avLst>
              <a:gd name="adj1" fmla="val -45867"/>
              <a:gd name="adj2" fmla="val 133193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最小化</a:t>
            </a:r>
            <a:r>
              <a:rPr lang="en-US" altLang="zh-CN" sz="1600" dirty="0">
                <a:solidFill>
                  <a:schemeClr val="tx1"/>
                </a:solidFill>
              </a:rPr>
              <a:t>TOPK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5214573" y="5100547"/>
            <a:ext cx="2525424" cy="301852"/>
          </a:xfrm>
        </p:spPr>
        <p:txBody>
          <a:bodyPr/>
          <a:lstStyle/>
          <a:p>
            <a:fld id="{DB084795-B561-4737-AECA-5136F870C9E9}" type="slidenum">
              <a:rPr lang="zh-CN" altLang="en-US" smtClean="0"/>
              <a:t>23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285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44"/>
    </mc:Choice>
    <mc:Fallback xmlns="">
      <p:transition spd="slow" advTm="75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3.2.2 </a:t>
            </a:r>
            <a:r>
              <a:rPr lang="zh-CN" altLang="en-US" dirty="0" smtClean="0"/>
              <a:t>研究框架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27" y="2015554"/>
            <a:ext cx="6480439" cy="350167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92816" y="1932570"/>
            <a:ext cx="4626553" cy="3768624"/>
            <a:chOff x="1835696" y="1554945"/>
            <a:chExt cx="4341423" cy="3465077"/>
          </a:xfrm>
        </p:grpSpPr>
        <p:sp>
          <p:nvSpPr>
            <p:cNvPr id="6" name="圆角矩形 5"/>
            <p:cNvSpPr/>
            <p:nvPr/>
          </p:nvSpPr>
          <p:spPr>
            <a:xfrm>
              <a:off x="4016879" y="1554945"/>
              <a:ext cx="2160240" cy="310503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标注 6"/>
            <p:cNvSpPr/>
            <p:nvPr/>
          </p:nvSpPr>
          <p:spPr>
            <a:xfrm>
              <a:off x="1835696" y="4515966"/>
              <a:ext cx="2093714" cy="504056"/>
            </a:xfrm>
            <a:prstGeom prst="wedgeRoundRectCallout">
              <a:avLst>
                <a:gd name="adj1" fmla="val 66235"/>
                <a:gd name="adj2" fmla="val -49088"/>
                <a:gd name="adj3" fmla="val 16667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3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种情境：项目内与</a:t>
              </a:r>
              <a:r>
                <a:rPr lang="zh-CN" altLang="en-US" sz="1600" dirty="0">
                  <a:solidFill>
                    <a:schemeClr val="tx1"/>
                  </a:solidFill>
                </a:rPr>
                <a:t>跨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项目缺陷预测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401329" y="2810727"/>
            <a:ext cx="2987096" cy="2303097"/>
            <a:chOff x="6444208" y="2433103"/>
            <a:chExt cx="2803004" cy="2117592"/>
          </a:xfrm>
        </p:grpSpPr>
        <p:sp>
          <p:nvSpPr>
            <p:cNvPr id="9" name="圆角矩形 8"/>
            <p:cNvSpPr/>
            <p:nvPr/>
          </p:nvSpPr>
          <p:spPr>
            <a:xfrm>
              <a:off x="6855706" y="2433103"/>
              <a:ext cx="2391506" cy="107475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标注 9"/>
            <p:cNvSpPr/>
            <p:nvPr/>
          </p:nvSpPr>
          <p:spPr>
            <a:xfrm>
              <a:off x="6444208" y="4046639"/>
              <a:ext cx="2093714" cy="504056"/>
            </a:xfrm>
            <a:prstGeom prst="wedgeRoundRectCallout">
              <a:avLst>
                <a:gd name="adj1" fmla="val 42477"/>
                <a:gd name="adj2" fmla="val -166641"/>
                <a:gd name="adj3" fmla="val 16667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4</a:t>
              </a:r>
              <a:r>
                <a:rPr lang="zh-CN" altLang="en-US" sz="1600" dirty="0">
                  <a:solidFill>
                    <a:schemeClr val="tx1"/>
                  </a:solidFill>
                </a:rPr>
                <a:t>种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特征指标子集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圆角矩形标注 10"/>
          <p:cNvSpPr/>
          <p:nvPr/>
        </p:nvSpPr>
        <p:spPr>
          <a:xfrm>
            <a:off x="5215826" y="1532362"/>
            <a:ext cx="1617324" cy="548212"/>
          </a:xfrm>
          <a:prstGeom prst="wedgeRoundRectCallout">
            <a:avLst>
              <a:gd name="adj1" fmla="val 48419"/>
              <a:gd name="adj2" fmla="val 7136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6</a:t>
            </a:r>
            <a:r>
              <a:rPr lang="zh-CN" altLang="en-US" sz="1600" dirty="0" smtClean="0">
                <a:solidFill>
                  <a:schemeClr val="tx1"/>
                </a:solidFill>
              </a:rPr>
              <a:t>种分类器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3.2.3 </a:t>
            </a:r>
            <a:r>
              <a:rPr lang="zh-CN" altLang="en-US" dirty="0" smtClean="0"/>
              <a:t>实验结果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dirty="0" smtClean="0"/>
              <a:t>训练</a:t>
            </a:r>
            <a:r>
              <a:rPr lang="zh-CN" altLang="en-US" dirty="0"/>
              <a:t>数据集的选择应该</a:t>
            </a:r>
            <a:r>
              <a:rPr lang="zh-CN" altLang="en-US" dirty="0" smtClean="0"/>
              <a:t>取决于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对</a:t>
            </a:r>
            <a:r>
              <a:rPr lang="zh-CN" altLang="en-US" dirty="0"/>
              <a:t>预测结果的精度需求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dirty="0" smtClean="0"/>
              <a:t>使用</a:t>
            </a:r>
            <a:r>
              <a:rPr lang="en-US" altLang="zh-CN" dirty="0" smtClean="0"/>
              <a:t>TOP5</a:t>
            </a:r>
            <a:r>
              <a:rPr lang="zh-CN" altLang="en-US" dirty="0"/>
              <a:t>指标集构建的预测</a:t>
            </a:r>
            <a:r>
              <a:rPr lang="zh-CN" altLang="en-US" dirty="0" smtClean="0"/>
              <a:t>结果</a:t>
            </a:r>
            <a:endParaRPr lang="en-US" altLang="zh-CN" dirty="0" smtClean="0"/>
          </a:p>
          <a:p>
            <a:r>
              <a:rPr lang="zh-CN" altLang="en-US" dirty="0" smtClean="0"/>
              <a:t>     相比</a:t>
            </a:r>
            <a:r>
              <a:rPr lang="en-US" altLang="zh-CN" dirty="0"/>
              <a:t>ALL</a:t>
            </a:r>
            <a:r>
              <a:rPr lang="zh-CN" altLang="en-US" dirty="0"/>
              <a:t>和</a:t>
            </a:r>
            <a:r>
              <a:rPr lang="en-US" altLang="zh-CN" dirty="0"/>
              <a:t>FILTER</a:t>
            </a:r>
            <a:r>
              <a:rPr lang="zh-CN" altLang="en-US" dirty="0"/>
              <a:t>在统计</a:t>
            </a:r>
            <a:r>
              <a:rPr lang="zh-CN" altLang="en-US" dirty="0" smtClean="0"/>
              <a:t>意义上</a:t>
            </a:r>
            <a:endParaRPr lang="en-US" altLang="zh-CN" dirty="0"/>
          </a:p>
          <a:p>
            <a:r>
              <a:rPr lang="en-US" altLang="zh-CN" dirty="0" smtClean="0"/>
              <a:t>     </a:t>
            </a:r>
            <a:r>
              <a:rPr lang="zh-CN" altLang="en-US" dirty="0" smtClean="0"/>
              <a:t>无</a:t>
            </a:r>
            <a:r>
              <a:rPr lang="zh-CN" altLang="en-US" dirty="0"/>
              <a:t>明显</a:t>
            </a:r>
            <a:r>
              <a:rPr lang="zh-CN" altLang="en-US" dirty="0" smtClean="0"/>
              <a:t>差异</a:t>
            </a:r>
            <a:endParaRPr lang="en-US" altLang="zh-CN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dirty="0"/>
              <a:t>简单的分类器（如朴素贝叶斯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在</a:t>
            </a:r>
            <a:r>
              <a:rPr lang="zh-CN" altLang="en-US" dirty="0"/>
              <a:t>使用精简指标集构建缺陷</a:t>
            </a:r>
            <a:r>
              <a:rPr lang="zh-CN" altLang="en-US" dirty="0" smtClean="0"/>
              <a:t>预测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模型</a:t>
            </a:r>
            <a:r>
              <a:rPr lang="zh-CN" altLang="en-US" dirty="0"/>
              <a:t>时更适用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353" y="1081148"/>
            <a:ext cx="4475196" cy="5813778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499992" y="2960948"/>
            <a:ext cx="4644008" cy="1027089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731" y="3171614"/>
            <a:ext cx="6688167" cy="3681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157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3.2.3 </a:t>
            </a:r>
            <a:r>
              <a:rPr lang="zh-CN" altLang="en-US" dirty="0" smtClean="0"/>
              <a:t>实验结果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dirty="0" smtClean="0"/>
              <a:t>与已有的方法在性能上具有可比性，甚至</a:t>
            </a:r>
            <a:r>
              <a:rPr lang="zh-CN" altLang="en-US" dirty="0"/>
              <a:t>整体</a:t>
            </a:r>
            <a:r>
              <a:rPr lang="zh-CN" altLang="en-US" dirty="0" smtClean="0"/>
              <a:t>上比</a:t>
            </a:r>
            <a:r>
              <a:rPr lang="en-US" altLang="zh-CN" dirty="0" err="1" smtClean="0"/>
              <a:t>mRMR</a:t>
            </a:r>
            <a:r>
              <a:rPr lang="zh-CN" altLang="en-US" dirty="0" smtClean="0"/>
              <a:t>更好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45828" y="672782"/>
            <a:ext cx="4690429" cy="7394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3851920" y="2888940"/>
            <a:ext cx="1584176" cy="38263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13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3.2.3 </a:t>
            </a:r>
            <a:r>
              <a:rPr lang="zh-CN" altLang="en-US" dirty="0" smtClean="0"/>
              <a:t>实验结果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dirty="0"/>
              <a:t>综合考虑预测模型的一般性、预测精度和复杂度，在不同情境下，最小指标子集（如</a:t>
            </a:r>
            <a:r>
              <a:rPr lang="en-US" altLang="zh-CN" dirty="0"/>
              <a:t>CBO+LOC+LCOM</a:t>
            </a:r>
            <a:r>
              <a:rPr lang="zh-CN" altLang="en-US" dirty="0"/>
              <a:t>）是存在的，其训练出来的预测模型独立于所使用的分类器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" y="3428891"/>
            <a:ext cx="3498224" cy="27265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727069"/>
            <a:ext cx="5508104" cy="413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9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3.2.3 </a:t>
            </a:r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dirty="0" smtClean="0"/>
              <a:t>不同精度需求下，关于指标子集、分类器和缺陷预测模型的选择</a:t>
            </a:r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4" y="2042437"/>
            <a:ext cx="8985089" cy="4808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6" y="2492896"/>
            <a:ext cx="9060698" cy="4239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471700" y="3529566"/>
            <a:ext cx="8213649" cy="1089392"/>
            <a:chOff x="482480" y="5340733"/>
            <a:chExt cx="8213649" cy="1089392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519317" y="6206106"/>
              <a:ext cx="8174589" cy="224019"/>
            </a:xfrm>
            <a:custGeom>
              <a:avLst/>
              <a:gdLst>
                <a:gd name="T0" fmla="*/ 0 w 2880"/>
                <a:gd name="T1" fmla="*/ 0 h 336"/>
                <a:gd name="T2" fmla="*/ 5313363 w 2880"/>
                <a:gd name="T3" fmla="*/ 0 h 336"/>
                <a:gd name="T4" fmla="*/ 4693471 w 2880"/>
                <a:gd name="T5" fmla="*/ 381000 h 336"/>
                <a:gd name="T6" fmla="*/ 564545 w 2880"/>
                <a:gd name="T7" fmla="*/ 381000 h 336"/>
                <a:gd name="T8" fmla="*/ 0 w 2880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80"/>
                <a:gd name="T16" fmla="*/ 0 h 336"/>
                <a:gd name="T17" fmla="*/ 2880 w 2880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80" h="336">
                  <a:moveTo>
                    <a:pt x="0" y="0"/>
                  </a:moveTo>
                  <a:lnTo>
                    <a:pt x="2880" y="0"/>
                  </a:lnTo>
                  <a:lnTo>
                    <a:pt x="2544" y="336"/>
                  </a:lnTo>
                  <a:lnTo>
                    <a:pt x="306" y="33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9C9C9C"/>
                </a:gs>
                <a:gs pos="100000">
                  <a:srgbClr val="FFFFFF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482480" y="5340733"/>
              <a:ext cx="8213649" cy="865373"/>
            </a:xfrm>
            <a:prstGeom prst="rect">
              <a:avLst/>
            </a:prstGeom>
            <a:gradFill flip="none" rotWithShape="1">
              <a:gsLst>
                <a:gs pos="0">
                  <a:srgbClr val="5E9EFF"/>
                </a:gs>
                <a:gs pos="45000">
                  <a:srgbClr val="B5D1F0"/>
                </a:gs>
                <a:gs pos="38000">
                  <a:srgbClr val="A5CCF5"/>
                </a:gs>
                <a:gs pos="24000">
                  <a:srgbClr val="85C2FF"/>
                </a:gs>
                <a:gs pos="52000">
                  <a:srgbClr val="C4D6EB"/>
                </a:gs>
                <a:gs pos="87500">
                  <a:srgbClr val="FFEBFA"/>
                </a:gs>
                <a:gs pos="95000">
                  <a:srgbClr val="FFEBFA"/>
                </a:gs>
              </a:gsLst>
              <a:lin ang="5400000" scaled="0"/>
              <a:tileRect l="-100000" b="-100000"/>
            </a:gradFill>
            <a:ln w="19050">
              <a:solidFill>
                <a:srgbClr val="FFCC99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zh-CN" altLang="en-US" sz="2400" b="1" dirty="0"/>
                <a:t>随“需” 而定（指标子集</a:t>
              </a:r>
              <a:r>
                <a:rPr lang="zh-CN" altLang="en-US" sz="2400" b="1" dirty="0" smtClean="0"/>
                <a:t>）</a:t>
              </a:r>
              <a:endParaRPr lang="en-US" altLang="zh-CN" sz="2400" b="1" dirty="0" smtClean="0"/>
            </a:p>
            <a:p>
              <a:pPr algn="ctr"/>
              <a:r>
                <a:rPr lang="zh-CN" altLang="en-US" sz="2400" b="1" dirty="0" smtClean="0"/>
                <a:t>量</a:t>
              </a:r>
              <a:r>
                <a:rPr lang="zh-CN" altLang="en-US" sz="2400" b="1" dirty="0"/>
                <a:t>“体”裁衣（分类算法</a:t>
              </a:r>
              <a:r>
                <a:rPr lang="zh-CN" altLang="en-US" sz="2400" b="1" dirty="0" smtClean="0"/>
                <a:t>）</a:t>
              </a:r>
              <a:endParaRPr kumimoji="1" lang="en-US" altLang="zh-CN" sz="24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3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 </a:t>
            </a:r>
            <a:r>
              <a:rPr lang="zh-CN" altLang="en-US" dirty="0" smtClean="0"/>
              <a:t>多粒度实例选择</a:t>
            </a:r>
            <a:r>
              <a:rPr lang="zh-CN" altLang="en-US" dirty="0"/>
              <a:t>的跨项目缺陷预测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问题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提出</a:t>
            </a:r>
            <a:endParaRPr lang="en-US" altLang="zh-CN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如何为目标项目选择合适的跨项目训练数据集？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2312876"/>
            <a:ext cx="8765324" cy="42991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34" y="3980938"/>
            <a:ext cx="609524" cy="6095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50" y="5339373"/>
            <a:ext cx="609524" cy="609524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143508" y="2852936"/>
            <a:ext cx="8892988" cy="3852428"/>
            <a:chOff x="143508" y="2852936"/>
            <a:chExt cx="8892988" cy="3852428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43508" y="5553236"/>
              <a:ext cx="2520280" cy="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2663788" y="3609020"/>
              <a:ext cx="0" cy="1944216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2663788" y="3609020"/>
              <a:ext cx="2772308" cy="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5436096" y="2852936"/>
              <a:ext cx="0" cy="756084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5436096" y="2852936"/>
              <a:ext cx="3600400" cy="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>
              <a:off x="143508" y="5553236"/>
              <a:ext cx="8892988" cy="1152128"/>
            </a:xfrm>
            <a:prstGeom prst="bentConnector3">
              <a:avLst>
                <a:gd name="adj1" fmla="val -9"/>
              </a:avLst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9036496" y="2852936"/>
              <a:ext cx="0" cy="3852428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671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3963277" y="1103189"/>
            <a:ext cx="1214503" cy="1214503"/>
            <a:chOff x="3977934" y="1124744"/>
            <a:chExt cx="1188132" cy="1188132"/>
          </a:xfrm>
        </p:grpSpPr>
        <p:sp>
          <p:nvSpPr>
            <p:cNvPr id="54" name="椭圆 53"/>
            <p:cNvSpPr/>
            <p:nvPr/>
          </p:nvSpPr>
          <p:spPr>
            <a:xfrm>
              <a:off x="3977934" y="1124744"/>
              <a:ext cx="1188132" cy="11881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4072985" y="1219795"/>
              <a:ext cx="998031" cy="998031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弧形 8"/>
          <p:cNvSpPr/>
          <p:nvPr/>
        </p:nvSpPr>
        <p:spPr>
          <a:xfrm>
            <a:off x="2684872" y="1415616"/>
            <a:ext cx="3909640" cy="3909640"/>
          </a:xfrm>
          <a:prstGeom prst="arc">
            <a:avLst>
              <a:gd name="adj1" fmla="val 16976675"/>
              <a:gd name="adj2" fmla="val 9872826"/>
            </a:avLst>
          </a:prstGeom>
          <a:ln>
            <a:solidFill>
              <a:srgbClr val="96969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993592" y="2837974"/>
            <a:ext cx="1214503" cy="1214503"/>
            <a:chOff x="3977934" y="1124744"/>
            <a:chExt cx="1188132" cy="1188132"/>
          </a:xfrm>
        </p:grpSpPr>
        <p:sp>
          <p:nvSpPr>
            <p:cNvPr id="36" name="椭圆 35"/>
            <p:cNvSpPr/>
            <p:nvPr/>
          </p:nvSpPr>
          <p:spPr>
            <a:xfrm>
              <a:off x="3977934" y="1124744"/>
              <a:ext cx="1188132" cy="11881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072985" y="1219795"/>
              <a:ext cx="998031" cy="9980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961605" y="4626765"/>
            <a:ext cx="1214503" cy="1214503"/>
            <a:chOff x="3977934" y="1124744"/>
            <a:chExt cx="1188132" cy="1188132"/>
          </a:xfrm>
        </p:grpSpPr>
        <p:sp>
          <p:nvSpPr>
            <p:cNvPr id="33" name="椭圆 32"/>
            <p:cNvSpPr/>
            <p:nvPr/>
          </p:nvSpPr>
          <p:spPr>
            <a:xfrm>
              <a:off x="3977934" y="1124744"/>
              <a:ext cx="1188132" cy="11881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072985" y="1219795"/>
              <a:ext cx="998031" cy="9980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000023" y="2829405"/>
            <a:ext cx="1214503" cy="1214503"/>
            <a:chOff x="3977934" y="1124744"/>
            <a:chExt cx="1188132" cy="1188132"/>
          </a:xfrm>
        </p:grpSpPr>
        <p:sp>
          <p:nvSpPr>
            <p:cNvPr id="30" name="椭圆 29"/>
            <p:cNvSpPr/>
            <p:nvPr/>
          </p:nvSpPr>
          <p:spPr>
            <a:xfrm>
              <a:off x="3977934" y="1124744"/>
              <a:ext cx="1188132" cy="11881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4072985" y="1219795"/>
              <a:ext cx="998031" cy="9980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3383868" y="2423728"/>
            <a:ext cx="2376264" cy="2016224"/>
          </a:xfrm>
          <a:prstGeom prst="rect">
            <a:avLst/>
          </a:prstGeom>
          <a:solidFill>
            <a:srgbClr val="DDDDDD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pPr algn="ctr"/>
            <a:endParaRPr lang="zh-CN" altLang="en-US" sz="16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Lao U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11858" y="1296471"/>
            <a:ext cx="1117341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latin typeface="+mn-ea"/>
              </a:rPr>
              <a:t>1</a:t>
            </a:r>
          </a:p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研究</a:t>
            </a:r>
            <a:r>
              <a:rPr lang="zh-CN" altLang="en-US" sz="1600" b="1" dirty="0" smtClean="0">
                <a:solidFill>
                  <a:schemeClr val="bg1"/>
                </a:solidFill>
                <a:latin typeface="+mn-ea"/>
              </a:rPr>
              <a:t>背景</a:t>
            </a:r>
            <a:endParaRPr lang="zh-CN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78252" y="3022687"/>
            <a:ext cx="125804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latin typeface="+mj-ea"/>
                <a:ea typeface="+mj-ea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研究现状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74790" y="4820047"/>
            <a:ext cx="1188132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latin typeface="+mj-ea"/>
                <a:ea typeface="+mj-ea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研究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内容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19418" y="3031256"/>
            <a:ext cx="1362850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latin typeface="+mj-ea"/>
                <a:ea typeface="+mj-ea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4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论文总结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440172" y="2409200"/>
            <a:ext cx="4680000" cy="14528"/>
            <a:chOff x="972000" y="3306460"/>
            <a:chExt cx="7200000" cy="14528"/>
          </a:xfrm>
        </p:grpSpPr>
        <p:cxnSp>
          <p:nvCxnSpPr>
            <p:cNvPr id="39" name="直接连接符 38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 flipV="1">
            <a:off x="3095836" y="4439952"/>
            <a:ext cx="4680000" cy="14528"/>
            <a:chOff x="972000" y="3306460"/>
            <a:chExt cx="7200000" cy="14528"/>
          </a:xfrm>
        </p:grpSpPr>
        <p:cxnSp>
          <p:nvCxnSpPr>
            <p:cNvPr id="42" name="直接连接符 41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 rot="16200000">
            <a:off x="1576603" y="2954732"/>
            <a:ext cx="3600000" cy="14528"/>
            <a:chOff x="972000" y="3306460"/>
            <a:chExt cx="7200000" cy="14528"/>
          </a:xfrm>
        </p:grpSpPr>
        <p:cxnSp>
          <p:nvCxnSpPr>
            <p:cNvPr id="45" name="直接连接符 44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 rot="5400000" flipH="1">
            <a:off x="3967396" y="3897279"/>
            <a:ext cx="3600000" cy="14528"/>
            <a:chOff x="972000" y="3306460"/>
            <a:chExt cx="7200000" cy="14528"/>
          </a:xfrm>
        </p:grpSpPr>
        <p:cxnSp>
          <p:nvCxnSpPr>
            <p:cNvPr id="48" name="直接连接符 47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1619672" y="1628800"/>
            <a:ext cx="159084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目录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33088" y="2718036"/>
            <a:ext cx="207782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+mj-ea"/>
                <a:ea typeface="+mj-ea"/>
              </a:rPr>
              <a:t>社区化群体软件开发中预测驱动方法研究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203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"/>
    </mc:Choice>
    <mc:Fallback xmlns="">
      <p:transition spd="slow" advTm="127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 </a:t>
            </a:r>
            <a:r>
              <a:rPr lang="zh-CN" altLang="en-US" dirty="0" smtClean="0"/>
              <a:t>多粒度实例选择</a:t>
            </a:r>
            <a:r>
              <a:rPr lang="zh-CN" altLang="en-US" dirty="0"/>
              <a:t>的跨项目缺陷预测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研究问题</a:t>
            </a:r>
            <a:endParaRPr lang="en-US" altLang="zh-CN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采用哪种粒度选择合适的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训练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数据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？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如何选择合适的实例过滤策略？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US" altLang="zh-CN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285750" lvl="1" indent="-285750">
              <a:buFont typeface="Wingdings" pitchFamily="2" charset="2"/>
              <a:buChar char="l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解决方法</a:t>
            </a:r>
            <a:endParaRPr lang="en-US" altLang="zh-CN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US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提出一种多粒度训练实例选择方法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riTDS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根据训练集与测试集的缺陷率比值，学习一个用于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选择合适过滤策略的决策阈值</a:t>
            </a:r>
          </a:p>
        </p:txBody>
      </p:sp>
      <p:sp>
        <p:nvSpPr>
          <p:cNvPr id="5" name="矩形 4"/>
          <p:cNvSpPr/>
          <p:nvPr/>
        </p:nvSpPr>
        <p:spPr>
          <a:xfrm>
            <a:off x="6928" y="5769260"/>
            <a:ext cx="9130145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He,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Bing Li, et al., Simplification of Training Data for Cross-Project Defect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Prediction[J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], Journal of Systems and Software. (CCFB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类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修改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89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51" y="1857032"/>
            <a:ext cx="8393499" cy="44375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3.3.1 </a:t>
            </a:r>
            <a:r>
              <a:rPr lang="zh-CN" altLang="en-US" dirty="0" smtClean="0"/>
              <a:t>研究框架</a:t>
            </a:r>
            <a:endParaRPr lang="zh-CN" altLang="en-US" dirty="0"/>
          </a:p>
        </p:txBody>
      </p:sp>
      <p:sp>
        <p:nvSpPr>
          <p:cNvPr id="5" name="圆角矩形标注 4"/>
          <p:cNvSpPr/>
          <p:nvPr/>
        </p:nvSpPr>
        <p:spPr>
          <a:xfrm>
            <a:off x="2987824" y="5499797"/>
            <a:ext cx="1416428" cy="472980"/>
          </a:xfrm>
          <a:prstGeom prst="wedgeRoundRectCallout">
            <a:avLst>
              <a:gd name="adj1" fmla="val 74505"/>
              <a:gd name="adj2" fmla="val -98134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版本级别</a:t>
            </a:r>
            <a:endParaRPr lang="zh-CN" altLang="en-US" dirty="0"/>
          </a:p>
        </p:txBody>
      </p:sp>
      <p:sp>
        <p:nvSpPr>
          <p:cNvPr id="6" name="圆角矩形标注 5"/>
          <p:cNvSpPr/>
          <p:nvPr/>
        </p:nvSpPr>
        <p:spPr>
          <a:xfrm>
            <a:off x="3822857" y="2688697"/>
            <a:ext cx="1162789" cy="390482"/>
          </a:xfrm>
          <a:prstGeom prst="wedgeRoundRectCallout">
            <a:avLst>
              <a:gd name="adj1" fmla="val 49509"/>
              <a:gd name="adj2" fmla="val 9005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实例</a:t>
            </a:r>
            <a:r>
              <a:rPr lang="zh-CN" altLang="en-US" dirty="0" smtClean="0"/>
              <a:t>级别</a:t>
            </a:r>
            <a:endParaRPr lang="zh-CN" altLang="en-US" dirty="0"/>
          </a:p>
        </p:txBody>
      </p:sp>
      <p:sp>
        <p:nvSpPr>
          <p:cNvPr id="11" name="圆角矩形标注 10"/>
          <p:cNvSpPr/>
          <p:nvPr/>
        </p:nvSpPr>
        <p:spPr>
          <a:xfrm>
            <a:off x="5981249" y="5821573"/>
            <a:ext cx="1416428" cy="472980"/>
          </a:xfrm>
          <a:prstGeom prst="wedgeRoundRectCallout">
            <a:avLst>
              <a:gd name="adj1" fmla="val 25599"/>
              <a:gd name="adj2" fmla="val -168435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我们</a:t>
            </a:r>
            <a:r>
              <a:rPr lang="zh-CN" altLang="en-US" dirty="0" smtClean="0"/>
              <a:t>的方法</a:t>
            </a:r>
            <a:endParaRPr lang="zh-CN" altLang="en-US" dirty="0"/>
          </a:p>
        </p:txBody>
      </p:sp>
      <p:sp>
        <p:nvSpPr>
          <p:cNvPr id="12" name="圆角矩形标注 11"/>
          <p:cNvSpPr/>
          <p:nvPr/>
        </p:nvSpPr>
        <p:spPr>
          <a:xfrm>
            <a:off x="7092280" y="1412776"/>
            <a:ext cx="1676470" cy="640343"/>
          </a:xfrm>
          <a:prstGeom prst="wedgeRoundRectCallout">
            <a:avLst>
              <a:gd name="adj1" fmla="val 1030"/>
              <a:gd name="adj2" fmla="val 12655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提供决策依据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78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3.3.2 </a:t>
            </a:r>
            <a:r>
              <a:rPr lang="zh-CN" altLang="en-US" dirty="0" smtClean="0"/>
              <a:t>研究方法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60748"/>
            <a:ext cx="7560840" cy="3416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90" y="4497982"/>
            <a:ext cx="7560840" cy="199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69207"/>
            <a:ext cx="756084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238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3.3.2 </a:t>
            </a:r>
            <a:r>
              <a:rPr lang="zh-CN" altLang="en-US" dirty="0" smtClean="0"/>
              <a:t>研究方法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b="1" dirty="0" err="1" smtClean="0"/>
              <a:t>riTDS</a:t>
            </a:r>
            <a:r>
              <a:rPr lang="zh-CN" altLang="en-US" sz="2400" b="1" dirty="0" smtClean="0"/>
              <a:t>方法实现</a:t>
            </a:r>
            <a:endParaRPr lang="zh-CN" altLang="en-US" sz="2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752" y="944724"/>
            <a:ext cx="3971248" cy="5913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圆角矩形标注 9"/>
          <p:cNvSpPr/>
          <p:nvPr/>
        </p:nvSpPr>
        <p:spPr>
          <a:xfrm>
            <a:off x="1655676" y="2420888"/>
            <a:ext cx="2700300" cy="792088"/>
          </a:xfrm>
          <a:prstGeom prst="wedgeRoundRectCallout">
            <a:avLst>
              <a:gd name="adj1" fmla="val 82810"/>
              <a:gd name="adj2" fmla="val 5404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第一</a:t>
            </a:r>
            <a:r>
              <a:rPr lang="zh-CN" altLang="en-US" dirty="0" smtClean="0"/>
              <a:t>步：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版本级别选择</a:t>
            </a:r>
            <a:r>
              <a:rPr lang="en-US" altLang="zh-CN" dirty="0" err="1" smtClean="0"/>
              <a:t>rTDS</a:t>
            </a:r>
            <a:endParaRPr lang="zh-CN" altLang="en-US" dirty="0"/>
          </a:p>
        </p:txBody>
      </p:sp>
      <p:sp>
        <p:nvSpPr>
          <p:cNvPr id="11" name="圆角矩形标注 10"/>
          <p:cNvSpPr/>
          <p:nvPr/>
        </p:nvSpPr>
        <p:spPr>
          <a:xfrm>
            <a:off x="1655676" y="4287684"/>
            <a:ext cx="2556284" cy="1162952"/>
          </a:xfrm>
          <a:prstGeom prst="wedgeRoundRectCallout">
            <a:avLst>
              <a:gd name="adj1" fmla="val 81097"/>
              <a:gd name="adj2" fmla="val -355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第二步：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不同过滤策略下的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实例级别精化</a:t>
            </a:r>
            <a:endParaRPr lang="zh-CN" altLang="en-US" dirty="0"/>
          </a:p>
        </p:txBody>
      </p:sp>
      <p:sp>
        <p:nvSpPr>
          <p:cNvPr id="9" name="左大括号 8"/>
          <p:cNvSpPr/>
          <p:nvPr/>
        </p:nvSpPr>
        <p:spPr>
          <a:xfrm>
            <a:off x="5025359" y="3429000"/>
            <a:ext cx="119328" cy="28803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5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3.3.3 </a:t>
            </a:r>
            <a:r>
              <a:rPr lang="zh-CN" altLang="en-US" dirty="0" smtClean="0"/>
              <a:t>实验结果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dirty="0" smtClean="0"/>
              <a:t>相对单一</a:t>
            </a:r>
            <a:r>
              <a:rPr lang="zh-CN" altLang="en-US" dirty="0"/>
              <a:t>粒度训练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r>
              <a:rPr lang="zh-CN" altLang="en-US" dirty="0" smtClean="0"/>
              <a:t>精简</a:t>
            </a:r>
            <a:r>
              <a:rPr lang="zh-CN" altLang="en-US" dirty="0"/>
              <a:t>的</a:t>
            </a:r>
            <a:r>
              <a:rPr lang="en-US" altLang="zh-CN" dirty="0"/>
              <a:t>CPDP</a:t>
            </a:r>
            <a:r>
              <a:rPr lang="zh-CN" altLang="en-US" dirty="0"/>
              <a:t>，多粒度</a:t>
            </a:r>
            <a:r>
              <a:rPr lang="zh-CN" altLang="en-US" dirty="0" smtClean="0"/>
              <a:t>训练</a:t>
            </a:r>
            <a:endParaRPr lang="en-US" altLang="zh-CN" dirty="0" smtClean="0"/>
          </a:p>
          <a:p>
            <a:r>
              <a:rPr lang="zh-CN" altLang="en-US" dirty="0" smtClean="0"/>
              <a:t>数据</a:t>
            </a:r>
            <a:r>
              <a:rPr lang="zh-CN" altLang="en-US" dirty="0"/>
              <a:t>精简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CPDP</a:t>
            </a:r>
            <a:r>
              <a:rPr lang="zh-CN" altLang="en-US" dirty="0"/>
              <a:t>结果是</a:t>
            </a:r>
            <a:r>
              <a:rPr lang="zh-CN" altLang="en-US" dirty="0" smtClean="0"/>
              <a:t>可</a:t>
            </a:r>
            <a:endParaRPr lang="en-US" altLang="zh-CN" dirty="0" smtClean="0"/>
          </a:p>
          <a:p>
            <a:r>
              <a:rPr lang="zh-CN" altLang="en-US" dirty="0" smtClean="0"/>
              <a:t>比</a:t>
            </a:r>
            <a:r>
              <a:rPr lang="zh-CN" altLang="en-US" dirty="0"/>
              <a:t>的，准确率提高，且</a:t>
            </a:r>
            <a:r>
              <a:rPr lang="zh-CN" altLang="en-US" dirty="0" smtClean="0"/>
              <a:t>实际</a:t>
            </a:r>
            <a:endParaRPr lang="en-US" altLang="zh-CN" dirty="0" smtClean="0"/>
          </a:p>
          <a:p>
            <a:r>
              <a:rPr lang="zh-CN" altLang="en-US" dirty="0" smtClean="0"/>
              <a:t>用于</a:t>
            </a:r>
            <a:r>
              <a:rPr lang="zh-CN" altLang="en-US" dirty="0"/>
              <a:t>训练的实例数急剧</a:t>
            </a:r>
            <a:r>
              <a:rPr lang="zh-CN" altLang="en-US" dirty="0" smtClean="0"/>
              <a:t>减少</a:t>
            </a:r>
            <a:endParaRPr lang="en-US" altLang="zh-CN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dirty="0" smtClean="0"/>
              <a:t>训练集</a:t>
            </a:r>
            <a:r>
              <a:rPr lang="zh-CN" altLang="en-US" dirty="0"/>
              <a:t>驱动的</a:t>
            </a:r>
            <a:r>
              <a:rPr lang="en-US" altLang="zh-CN" dirty="0"/>
              <a:t>CPDP</a:t>
            </a:r>
            <a:r>
              <a:rPr lang="zh-CN" altLang="en-US" dirty="0" smtClean="0"/>
              <a:t>整体</a:t>
            </a:r>
            <a:endParaRPr lang="en-US" altLang="zh-CN" dirty="0" smtClean="0"/>
          </a:p>
          <a:p>
            <a:r>
              <a:rPr lang="zh-CN" altLang="en-US" dirty="0" smtClean="0"/>
              <a:t>上</a:t>
            </a:r>
            <a:r>
              <a:rPr lang="zh-CN" altLang="en-US" dirty="0"/>
              <a:t>比测试集驱动的</a:t>
            </a:r>
            <a:r>
              <a:rPr lang="en-US" altLang="zh-CN" dirty="0" smtClean="0"/>
              <a:t>CPDP</a:t>
            </a:r>
            <a:r>
              <a:rPr lang="zh-CN" altLang="en-US" dirty="0" smtClean="0"/>
              <a:t>效</a:t>
            </a:r>
            <a:endParaRPr lang="en-US" altLang="zh-CN" dirty="0" smtClean="0"/>
          </a:p>
          <a:p>
            <a:r>
              <a:rPr lang="zh-CN" altLang="en-US" dirty="0" smtClean="0"/>
              <a:t>果更好，与</a:t>
            </a:r>
            <a:r>
              <a:rPr lang="en-US" altLang="zh-CN" dirty="0" smtClean="0"/>
              <a:t>Peter</a:t>
            </a:r>
            <a:r>
              <a:rPr lang="zh-CN" altLang="en-US" dirty="0"/>
              <a:t>结果</a:t>
            </a:r>
            <a:r>
              <a:rPr lang="zh-CN" altLang="en-US" dirty="0" smtClean="0"/>
              <a:t>一致</a:t>
            </a:r>
            <a:endParaRPr lang="zh-CN" altLang="en-US" dirty="0"/>
          </a:p>
          <a:p>
            <a:endParaRPr lang="en-US" altLang="zh-CN" dirty="0" smtClean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038" y="1196753"/>
            <a:ext cx="5543957" cy="56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2533500"/>
                  </p:ext>
                </p:extLst>
              </p:nvPr>
            </p:nvGraphicFramePr>
            <p:xfrm>
              <a:off x="354186" y="4027377"/>
              <a:ext cx="3239852" cy="269729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59519"/>
                    <a:gridCol w="1980333"/>
                  </a:tblGrid>
                  <a:tr h="8130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方法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时间复杂度</a:t>
                          </a:r>
                          <a:r>
                            <a:rPr lang="en-US" altLang="zh-CN" dirty="0" smtClean="0"/>
                            <a:t>O(*)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710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 smtClean="0"/>
                            <a:t>rTDS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710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 smtClean="0"/>
                            <a:t>iTDS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𝑛𝑚</m:t>
                                    </m:r>
                                  </m:e>
                                  <m:sup>
                                    <m:r>
                                      <a:rPr lang="en-US" altLang="zh-CN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710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riTDS-1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𝑘𝑚</m:t>
                                    </m:r>
                                  </m:e>
                                  <m:sup>
                                    <m:r>
                                      <a:rPr lang="en-US" altLang="zh-CN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7105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riTDS-2</a:t>
                          </a:r>
                          <a:endParaRPr lang="zh-CN" altLang="en-US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𝑘𝑚</m:t>
                                    </m:r>
                                  </m:e>
                                  <m:sup>
                                    <m:r>
                                      <a:rPr lang="en-US" altLang="zh-CN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2533500"/>
                  </p:ext>
                </p:extLst>
              </p:nvPr>
            </p:nvGraphicFramePr>
            <p:xfrm>
              <a:off x="354186" y="4027377"/>
              <a:ext cx="3239852" cy="269729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59519"/>
                    <a:gridCol w="1980333"/>
                  </a:tblGrid>
                  <a:tr h="8130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方法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时间复杂度</a:t>
                          </a:r>
                          <a:r>
                            <a:rPr lang="en-US" altLang="zh-CN" dirty="0" smtClean="0"/>
                            <a:t>O(*)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710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 smtClean="0"/>
                            <a:t>rTDS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63692" t="-174026" b="-310390"/>
                          </a:stretch>
                        </a:blipFill>
                      </a:tcPr>
                    </a:tc>
                  </a:tr>
                  <a:tr h="4710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 smtClean="0"/>
                            <a:t>iTDS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63692" t="-270513" b="-206410"/>
                          </a:stretch>
                        </a:blipFill>
                      </a:tcPr>
                    </a:tc>
                  </a:tr>
                  <a:tr h="4710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riTDS-1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63692" t="-375325" b="-109091"/>
                          </a:stretch>
                        </a:blipFill>
                      </a:tcPr>
                    </a:tc>
                  </a:tr>
                  <a:tr h="47105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riTDS-2</a:t>
                          </a:r>
                          <a:endParaRPr lang="zh-CN" altLang="en-US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63692" t="-475325" b="-909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圆角矩形 3"/>
          <p:cNvSpPr/>
          <p:nvPr/>
        </p:nvSpPr>
        <p:spPr>
          <a:xfrm>
            <a:off x="7776356" y="2348880"/>
            <a:ext cx="1361639" cy="4284476"/>
          </a:xfrm>
          <a:prstGeom prst="roundRect">
            <a:avLst/>
          </a:prstGeom>
          <a:noFill/>
          <a:ln w="2222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" y="2542791"/>
            <a:ext cx="9137995" cy="3743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8" y="3118855"/>
            <a:ext cx="9124408" cy="373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287524" y="3529566"/>
            <a:ext cx="8568952" cy="1089392"/>
            <a:chOff x="-1161606" y="5340733"/>
            <a:chExt cx="11901883" cy="1089392"/>
          </a:xfrm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-1161606" y="6225631"/>
              <a:ext cx="11901883" cy="204494"/>
            </a:xfrm>
            <a:custGeom>
              <a:avLst/>
              <a:gdLst>
                <a:gd name="T0" fmla="*/ 0 w 2880"/>
                <a:gd name="T1" fmla="*/ 0 h 336"/>
                <a:gd name="T2" fmla="*/ 5313363 w 2880"/>
                <a:gd name="T3" fmla="*/ 0 h 336"/>
                <a:gd name="T4" fmla="*/ 4693471 w 2880"/>
                <a:gd name="T5" fmla="*/ 381000 h 336"/>
                <a:gd name="T6" fmla="*/ 564545 w 2880"/>
                <a:gd name="T7" fmla="*/ 381000 h 336"/>
                <a:gd name="T8" fmla="*/ 0 w 2880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80"/>
                <a:gd name="T16" fmla="*/ 0 h 336"/>
                <a:gd name="T17" fmla="*/ 2880 w 2880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80" h="336">
                  <a:moveTo>
                    <a:pt x="0" y="0"/>
                  </a:moveTo>
                  <a:lnTo>
                    <a:pt x="2880" y="0"/>
                  </a:lnTo>
                  <a:lnTo>
                    <a:pt x="2544" y="336"/>
                  </a:lnTo>
                  <a:lnTo>
                    <a:pt x="306" y="33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9C9C9C"/>
                </a:gs>
                <a:gs pos="100000">
                  <a:srgbClr val="FFFFFF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14" name="Rectangle 17"/>
            <p:cNvSpPr>
              <a:spLocks noChangeArrowheads="1"/>
            </p:cNvSpPr>
            <p:nvPr/>
          </p:nvSpPr>
          <p:spPr bwMode="auto">
            <a:xfrm>
              <a:off x="-1161606" y="5340733"/>
              <a:ext cx="11901883" cy="865373"/>
            </a:xfrm>
            <a:prstGeom prst="rect">
              <a:avLst/>
            </a:prstGeom>
            <a:gradFill flip="none" rotWithShape="1">
              <a:gsLst>
                <a:gs pos="0">
                  <a:srgbClr val="5E9EFF"/>
                </a:gs>
                <a:gs pos="45000">
                  <a:srgbClr val="B5D1F0"/>
                </a:gs>
                <a:gs pos="38000">
                  <a:srgbClr val="A5CCF5"/>
                </a:gs>
                <a:gs pos="24000">
                  <a:srgbClr val="85C2FF"/>
                </a:gs>
                <a:gs pos="52000">
                  <a:srgbClr val="C4D6EB"/>
                </a:gs>
                <a:gs pos="87500">
                  <a:srgbClr val="FFEBFA"/>
                </a:gs>
                <a:gs pos="95000">
                  <a:srgbClr val="FFEBFA"/>
                </a:gs>
              </a:gsLst>
              <a:lin ang="5400000" scaled="0"/>
              <a:tileRect l="-100000" b="-100000"/>
            </a:gradFill>
            <a:ln w="19050">
              <a:solidFill>
                <a:srgbClr val="FFCC99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zh-CN" altLang="en-US" sz="3200" b="1" dirty="0" smtClean="0"/>
                <a:t>（时间）短（规模）小（性能）精（粒度）辟</a:t>
              </a:r>
              <a:endParaRPr lang="zh-CN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9892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3.3.3 </a:t>
            </a:r>
            <a:r>
              <a:rPr lang="zh-CN" altLang="en-US" dirty="0" smtClean="0"/>
              <a:t>实验结果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dirty="0"/>
              <a:t>训练集与测试集缺陷率的比值（</a:t>
            </a:r>
            <a:r>
              <a:rPr lang="en-US" altLang="zh-CN" dirty="0"/>
              <a:t>DPR </a:t>
            </a:r>
            <a:r>
              <a:rPr lang="zh-CN" altLang="en-US" dirty="0"/>
              <a:t>值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" y="2528900"/>
            <a:ext cx="9144000" cy="315883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779912" y="2528900"/>
            <a:ext cx="1944216" cy="3312368"/>
          </a:xfrm>
          <a:prstGeom prst="roundRect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" y="3150965"/>
            <a:ext cx="9144000" cy="273683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" y="3769691"/>
            <a:ext cx="9144000" cy="276335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5063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3.3.3 </a:t>
            </a:r>
            <a:r>
              <a:rPr lang="zh-CN" altLang="en-US" dirty="0" smtClean="0"/>
              <a:t>实验结果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dirty="0"/>
              <a:t>训练集与测试集缺陷率的比值（</a:t>
            </a:r>
            <a:r>
              <a:rPr lang="en-US" altLang="zh-CN" dirty="0"/>
              <a:t>DPR </a:t>
            </a:r>
            <a:r>
              <a:rPr lang="zh-CN" altLang="en-US" dirty="0"/>
              <a:t>值）可作为一个用来为了我们的方法确定选择合作过滤策略的决策指标，且采用后预测性能可取的一定程度的提高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72" y="3032956"/>
            <a:ext cx="7353300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14" y="3044463"/>
            <a:ext cx="75057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3419872" y="4941168"/>
            <a:ext cx="828092" cy="336468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369897" y="5589240"/>
            <a:ext cx="828092" cy="347608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99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 </a:t>
            </a:r>
            <a:r>
              <a:rPr lang="zh-CN" altLang="en-US" dirty="0" smtClean="0"/>
              <a:t>基于</a:t>
            </a:r>
            <a:r>
              <a:rPr lang="zh-CN" altLang="en-US" dirty="0"/>
              <a:t>实践技能的开发者合作预测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研究问题</a:t>
            </a:r>
            <a:endParaRPr lang="en-US" altLang="zh-CN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如何促进社区未曾合作过的开发者的合作？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解决方法</a:t>
            </a:r>
            <a:endParaRPr lang="en-US" altLang="zh-CN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b="1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量化开发者的实践技能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提出一种基于实践技能的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同行合作预测方法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开发一个对应的推荐系统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928" y="5661248"/>
            <a:ext cx="9130145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何鹏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李兵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杨习辉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熊伟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Roster: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一种开发者潜在同行推荐方法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[J],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计算机学报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2014, 37(4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):859-872. </a:t>
            </a:r>
          </a:p>
        </p:txBody>
      </p:sp>
    </p:spTree>
    <p:extLst>
      <p:ext uri="{BB962C8B-B14F-4D97-AF65-F5344CB8AC3E}">
        <p14:creationId xmlns:p14="http://schemas.microsoft.com/office/powerpoint/2010/main" val="311294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3.4.1 </a:t>
            </a:r>
            <a:r>
              <a:rPr lang="zh-CN" altLang="en-US" dirty="0" smtClean="0"/>
              <a:t>研究框架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6975"/>
            <a:ext cx="6132074" cy="4680520"/>
          </a:xfrm>
        </p:spPr>
      </p:pic>
      <p:grpSp>
        <p:nvGrpSpPr>
          <p:cNvPr id="5" name="组合 4"/>
          <p:cNvGrpSpPr/>
          <p:nvPr/>
        </p:nvGrpSpPr>
        <p:grpSpPr>
          <a:xfrm>
            <a:off x="4996670" y="1374511"/>
            <a:ext cx="4013611" cy="1139737"/>
            <a:chOff x="2555776" y="1556792"/>
            <a:chExt cx="3667125" cy="840308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1556792"/>
              <a:ext cx="36671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7426" y="2025625"/>
              <a:ext cx="1895475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9" name="直接箭头连接符 8"/>
          <p:cNvCxnSpPr/>
          <p:nvPr/>
        </p:nvCxnSpPr>
        <p:spPr>
          <a:xfrm flipH="1">
            <a:off x="6192180" y="2168860"/>
            <a:ext cx="360040" cy="54006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642" y="3259016"/>
            <a:ext cx="3008151" cy="1407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6322174" y="2682952"/>
            <a:ext cx="1657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TF-IDF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方法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415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3.4.2 </a:t>
            </a:r>
            <a:r>
              <a:rPr lang="zh-CN" altLang="en-US" dirty="0" smtClean="0"/>
              <a:t>研究方法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相似性计算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40000"/>
              </a:lnSpc>
              <a:buFont typeface="Wingdings" pitchFamily="2" charset="2"/>
              <a:buChar char="l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共同开发者数：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最后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，相似性得分：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117097"/>
              </p:ext>
            </p:extLst>
          </p:nvPr>
        </p:nvGraphicFramePr>
        <p:xfrm>
          <a:off x="1115616" y="1916832"/>
          <a:ext cx="7127875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7" name="公式" r:id="rId3" imgW="5232400" imgH="863600" progId="Equation.3">
                  <p:embed/>
                </p:oleObj>
              </mc:Choice>
              <mc:Fallback>
                <p:oleObj name="公式" r:id="rId3" imgW="5232400" imgH="8636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1916832"/>
                        <a:ext cx="7127875" cy="134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359300"/>
              </p:ext>
            </p:extLst>
          </p:nvPr>
        </p:nvGraphicFramePr>
        <p:xfrm>
          <a:off x="2519772" y="3248980"/>
          <a:ext cx="4154488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8" name="公式" r:id="rId5" imgW="2247900" imgH="431800" progId="Equation.3">
                  <p:embed/>
                </p:oleObj>
              </mc:Choice>
              <mc:Fallback>
                <p:oleObj name="公式" r:id="rId5" imgW="2247900" imgH="4318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772" y="3248980"/>
                        <a:ext cx="4154488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963485"/>
              </p:ext>
            </p:extLst>
          </p:nvPr>
        </p:nvGraphicFramePr>
        <p:xfrm>
          <a:off x="3023828" y="4185084"/>
          <a:ext cx="280352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9" name="公式" r:id="rId7" imgW="1536700" imgH="431800" progId="Equation.3">
                  <p:embed/>
                </p:oleObj>
              </mc:Choice>
              <mc:Fallback>
                <p:oleObj name="公式" r:id="rId7" imgW="1536700" imgH="4318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3828" y="4185084"/>
                        <a:ext cx="2803525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792309"/>
              </p:ext>
            </p:extLst>
          </p:nvPr>
        </p:nvGraphicFramePr>
        <p:xfrm>
          <a:off x="1907704" y="5955806"/>
          <a:ext cx="6983413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0" name="公式" r:id="rId9" imgW="3416300" imgH="469900" progId="Equation.3">
                  <p:embed/>
                </p:oleObj>
              </mc:Choice>
              <mc:Fallback>
                <p:oleObj name="公式" r:id="rId9" imgW="3416300" imgH="469900" progId="Equation.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5955806"/>
                        <a:ext cx="6983413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749065"/>
              </p:ext>
            </p:extLst>
          </p:nvPr>
        </p:nvGraphicFramePr>
        <p:xfrm>
          <a:off x="647564" y="5661248"/>
          <a:ext cx="57864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1" name="公式" r:id="rId11" imgW="3162300" imgH="241300" progId="Equation.3">
                  <p:embed/>
                </p:oleObj>
              </mc:Choice>
              <mc:Fallback>
                <p:oleObj name="公式" r:id="rId11" imgW="3162300" imgH="241300" progId="Equation.3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564" y="5661248"/>
                        <a:ext cx="5786437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362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研究背景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3200" b="1" dirty="0" smtClean="0"/>
              <a:t> 开源软件社区</a:t>
            </a:r>
            <a:endParaRPr lang="en-US" altLang="zh-CN" sz="3200" b="1" dirty="0" smtClean="0"/>
          </a:p>
          <a:p>
            <a:pPr marL="342900" indent="-342900">
              <a:buFont typeface="Wingdings" pitchFamily="2" charset="2"/>
              <a:buChar char="p"/>
            </a:pPr>
            <a:r>
              <a:rPr lang="zh-CN" altLang="en-US" sz="3200" b="1" dirty="0" smtClean="0"/>
              <a:t> 群体软件开发</a:t>
            </a:r>
            <a:endParaRPr lang="en-US" altLang="zh-CN" sz="3200" b="1" dirty="0" smtClean="0"/>
          </a:p>
          <a:p>
            <a:pPr marL="342900" indent="-342900">
              <a:buFont typeface="Wingdings" pitchFamily="2" charset="2"/>
              <a:buChar char="p"/>
            </a:pPr>
            <a:r>
              <a:rPr lang="zh-CN" altLang="en-US" sz="3200" b="1" dirty="0" smtClean="0"/>
              <a:t> 预测的重要性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5557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"/>
    </mc:Choice>
    <mc:Fallback xmlns="">
      <p:transition spd="slow" advTm="103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3.4.3 </a:t>
            </a:r>
            <a:r>
              <a:rPr lang="zh-CN" altLang="en-US" dirty="0" smtClean="0"/>
              <a:t>实验结果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考虑开发者实践技能可以提高推荐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效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果，且采用 项目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主题与目标受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众 两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属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性表示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时结果最好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41068"/>
            <a:ext cx="7217068" cy="25844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599" y="1232756"/>
            <a:ext cx="3856885" cy="2664296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871700" y="1448780"/>
            <a:ext cx="4752528" cy="3312368"/>
            <a:chOff x="1871700" y="1448780"/>
            <a:chExt cx="4752528" cy="3312368"/>
          </a:xfrm>
        </p:grpSpPr>
        <p:sp>
          <p:nvSpPr>
            <p:cNvPr id="6" name="椭圆 5"/>
            <p:cNvSpPr/>
            <p:nvPr/>
          </p:nvSpPr>
          <p:spPr>
            <a:xfrm>
              <a:off x="6192180" y="1448780"/>
              <a:ext cx="432048" cy="3600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160000" y="4401108"/>
              <a:ext cx="432048" cy="3600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519772" y="4401108"/>
              <a:ext cx="432048" cy="3600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8" idx="0"/>
              <a:endCxn id="13" idx="2"/>
            </p:cNvCxnSpPr>
            <p:nvPr/>
          </p:nvCxnSpPr>
          <p:spPr>
            <a:xfrm flipV="1">
              <a:off x="2735796" y="2312876"/>
              <a:ext cx="288032" cy="20882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1871700" y="1952836"/>
              <a:ext cx="2304256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endCxn id="13" idx="2"/>
            </p:cNvCxnSpPr>
            <p:nvPr/>
          </p:nvCxnSpPr>
          <p:spPr>
            <a:xfrm flipH="1" flipV="1">
              <a:off x="3023828" y="2312876"/>
              <a:ext cx="3352196" cy="20882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4175956" y="1628800"/>
              <a:ext cx="2016224" cy="3240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938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3.4.3 </a:t>
            </a:r>
            <a:r>
              <a:rPr lang="zh-CN" altLang="en-US" dirty="0" smtClean="0"/>
              <a:t>实验结果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考虑项目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主题与目标受众两个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属性时，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相比只考虑“合作者的合作者”关系，推荐成功的开发者个数增加了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0.3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倍以上，推荐精度指标也均提高了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0.4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倍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450784"/>
            <a:ext cx="6381985" cy="20602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844" y="2404956"/>
            <a:ext cx="3072130" cy="204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3.4.3 </a:t>
            </a:r>
            <a:r>
              <a:rPr lang="zh-CN" altLang="en-US" dirty="0" smtClean="0"/>
              <a:t>实验结果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成功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推荐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的开发者中，只与推荐的十个同行中一个建立合作关系的比例为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74%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以上，大部分同行接纳位置都排在前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，其中超过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20%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推荐成功的开发者与首个同行建立了合作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58" y="3604302"/>
            <a:ext cx="3137637" cy="20433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" y="3603373"/>
            <a:ext cx="3158865" cy="20443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77" y="3603373"/>
            <a:ext cx="2978196" cy="193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7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弧形 8"/>
          <p:cNvSpPr/>
          <p:nvPr/>
        </p:nvSpPr>
        <p:spPr>
          <a:xfrm>
            <a:off x="2684872" y="1415616"/>
            <a:ext cx="3909640" cy="3909640"/>
          </a:xfrm>
          <a:prstGeom prst="arc">
            <a:avLst>
              <a:gd name="adj1" fmla="val 16976675"/>
              <a:gd name="adj2" fmla="val 9872826"/>
            </a:avLst>
          </a:prstGeom>
          <a:ln>
            <a:solidFill>
              <a:srgbClr val="96969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993592" y="2837974"/>
            <a:ext cx="1214503" cy="1214503"/>
            <a:chOff x="3977934" y="1124744"/>
            <a:chExt cx="1188132" cy="1188132"/>
          </a:xfrm>
        </p:grpSpPr>
        <p:sp>
          <p:nvSpPr>
            <p:cNvPr id="36" name="椭圆 35"/>
            <p:cNvSpPr/>
            <p:nvPr/>
          </p:nvSpPr>
          <p:spPr>
            <a:xfrm>
              <a:off x="3977934" y="1124744"/>
              <a:ext cx="1188132" cy="11881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072985" y="1219795"/>
              <a:ext cx="998031" cy="998031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961605" y="4626765"/>
            <a:ext cx="1214503" cy="1214503"/>
            <a:chOff x="3977934" y="1124744"/>
            <a:chExt cx="1188132" cy="1188132"/>
          </a:xfrm>
        </p:grpSpPr>
        <p:sp>
          <p:nvSpPr>
            <p:cNvPr id="33" name="椭圆 32"/>
            <p:cNvSpPr/>
            <p:nvPr/>
          </p:nvSpPr>
          <p:spPr>
            <a:xfrm>
              <a:off x="3977934" y="1124744"/>
              <a:ext cx="1188132" cy="11881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072985" y="1219795"/>
              <a:ext cx="998031" cy="99803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椭圆 29"/>
          <p:cNvSpPr/>
          <p:nvPr/>
        </p:nvSpPr>
        <p:spPr>
          <a:xfrm>
            <a:off x="6000023" y="2829405"/>
            <a:ext cx="1214503" cy="121450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83868" y="2423728"/>
            <a:ext cx="2376264" cy="2016224"/>
          </a:xfrm>
          <a:prstGeom prst="rect">
            <a:avLst/>
          </a:prstGeom>
          <a:solidFill>
            <a:srgbClr val="DDDDDD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pPr algn="ctr"/>
            <a:endParaRPr lang="zh-CN" altLang="en-US" sz="16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Lao UI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963277" y="1103189"/>
            <a:ext cx="1214503" cy="1214503"/>
            <a:chOff x="3977934" y="1124744"/>
            <a:chExt cx="1188132" cy="1188132"/>
          </a:xfrm>
        </p:grpSpPr>
        <p:sp>
          <p:nvSpPr>
            <p:cNvPr id="54" name="椭圆 53"/>
            <p:cNvSpPr/>
            <p:nvPr/>
          </p:nvSpPr>
          <p:spPr>
            <a:xfrm>
              <a:off x="3977934" y="1124744"/>
              <a:ext cx="1188132" cy="11881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4072985" y="1219795"/>
              <a:ext cx="998031" cy="99803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011858" y="1296471"/>
            <a:ext cx="1117341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/>
              <a:t>1</a:t>
            </a:r>
          </a:p>
          <a:p>
            <a:r>
              <a:rPr lang="zh-CN" altLang="en-US" dirty="0"/>
              <a:t>研究背景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74790" y="4820047"/>
            <a:ext cx="1188132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/>
              <a:t>3</a:t>
            </a:r>
          </a:p>
          <a:p>
            <a:r>
              <a:rPr lang="zh-CN" altLang="en-US" dirty="0"/>
              <a:t>研究内容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19418" y="3031256"/>
            <a:ext cx="1362850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 b="1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dirty="0"/>
              <a:t>4</a:t>
            </a:r>
          </a:p>
          <a:p>
            <a:r>
              <a:rPr lang="zh-CN" altLang="en-US" dirty="0"/>
              <a:t>论文总结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440172" y="2409200"/>
            <a:ext cx="4680000" cy="14528"/>
            <a:chOff x="972000" y="3306460"/>
            <a:chExt cx="7200000" cy="14528"/>
          </a:xfrm>
        </p:grpSpPr>
        <p:cxnSp>
          <p:nvCxnSpPr>
            <p:cNvPr id="39" name="直接连接符 38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 flipV="1">
            <a:off x="3095836" y="4439952"/>
            <a:ext cx="4680000" cy="14528"/>
            <a:chOff x="972000" y="3306460"/>
            <a:chExt cx="7200000" cy="14528"/>
          </a:xfrm>
        </p:grpSpPr>
        <p:cxnSp>
          <p:nvCxnSpPr>
            <p:cNvPr id="42" name="直接连接符 41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 rot="16200000">
            <a:off x="1576603" y="2954732"/>
            <a:ext cx="3600000" cy="14528"/>
            <a:chOff x="972000" y="3306460"/>
            <a:chExt cx="7200000" cy="14528"/>
          </a:xfrm>
        </p:grpSpPr>
        <p:cxnSp>
          <p:nvCxnSpPr>
            <p:cNvPr id="45" name="直接连接符 44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 rot="5400000" flipH="1">
            <a:off x="3967396" y="3897279"/>
            <a:ext cx="3600000" cy="14528"/>
            <a:chOff x="972000" y="3306460"/>
            <a:chExt cx="7200000" cy="14528"/>
          </a:xfrm>
        </p:grpSpPr>
        <p:cxnSp>
          <p:nvCxnSpPr>
            <p:cNvPr id="48" name="直接连接符 47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1619672" y="1628800"/>
            <a:ext cx="159084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目录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6097182" y="2926564"/>
            <a:ext cx="1020183" cy="10201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978252" y="3022687"/>
            <a:ext cx="1258044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/>
              <a:t>2</a:t>
            </a:r>
          </a:p>
          <a:p>
            <a:r>
              <a:rPr lang="zh-CN" altLang="en-US" dirty="0"/>
              <a:t>研究现状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533088" y="2718036"/>
            <a:ext cx="207782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+mj-ea"/>
                <a:ea typeface="+mj-ea"/>
              </a:rPr>
              <a:t>社区化群体软件开发中预测驱动方法研究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279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总结与展望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 bwMode="auto">
          <a:xfrm>
            <a:off x="601562" y="1376772"/>
            <a:ext cx="7986474" cy="417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主要创新点：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 algn="just">
              <a:lnSpc>
                <a:spcPct val="130000"/>
              </a:lnSpc>
              <a:buFont typeface="+mj-ea"/>
              <a:buAutoNum type="circleNumDbPlain"/>
              <a:defRPr/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提出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了一种基于软件网络的项目缺陷倾向性与严重性预测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考虑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种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类依赖关系抽象网络模型，发现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outD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BC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网络指标在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仅需检测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%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的类时，预测缺陷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倾向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率（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0.667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）与严重性（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0.638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 algn="just">
              <a:lnSpc>
                <a:spcPct val="130000"/>
              </a:lnSpc>
              <a:buFont typeface="+mj-ea"/>
              <a:buAutoNum type="circleNumDbPlain" startAt="2"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提出了一种精简特征维度的项目缺陷预测方法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从特征选择的角度，根据特征的覆盖率构建基于精简特征子集的缺陷预测模型，发现使用精简指标子集预测可行，且训练数据集的选择取决于精度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需求，简单的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分类器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（如朴素贝叶斯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）更适用，存在一个最小指标子集（如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CBO+LOC+LCOM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），独立于分类器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406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总结与展望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 bwMode="auto">
          <a:xfrm>
            <a:off x="617974" y="1376772"/>
            <a:ext cx="7986474" cy="5334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主要创新点：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 algn="just">
              <a:lnSpc>
                <a:spcPct val="130000"/>
              </a:lnSpc>
              <a:buFont typeface="+mj-ea"/>
              <a:buAutoNum type="circleNumDbPlain" startAt="3"/>
              <a:defRPr/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提出了一种多粒度训练实例选择的跨项目缺陷预测方法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从不同粒度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和过滤策略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角度考虑，提出的方法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能够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保证与其他基准方法结果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无明显统计意义上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差异，且能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显著地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减少训练数据的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实例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数（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1222.7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317.7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），在朴素贝叶斯下预测出的缺陷实例提高了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43.4%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，还发现可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根据数据集缺陷率比值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范围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选择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合适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的过滤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策略，性能可比之前提高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66.7%</a:t>
            </a:r>
          </a:p>
          <a:p>
            <a:pPr algn="just">
              <a:lnSpc>
                <a:spcPct val="130000"/>
              </a:lnSpc>
              <a:defRPr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 algn="just">
              <a:lnSpc>
                <a:spcPct val="130000"/>
              </a:lnSpc>
              <a:buFont typeface="+mj-ea"/>
              <a:buAutoNum type="circleNumDbPlain" startAt="4"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提出了一种基于开发者实践技能的同行合作预测方法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量化开发者实践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技能水平，并结合已有开发者合作网络的拓扑结构，通过计算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开发者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间的相似性得分实现合作预测与推荐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。发现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项目主题与目标受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众最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具代表性的属性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，我们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的方法推荐成功的开发者数增加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了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31.1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，推荐精度提高了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0.4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倍。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1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论文总结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 bwMode="auto">
          <a:xfrm>
            <a:off x="611790" y="1268760"/>
            <a:ext cx="7992658" cy="417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不足之处：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）技术层面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缺乏从其他粒度分析软件网络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指标与缺陷倾向率和严重性之间的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关系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没有考虑缺陷数据的不平衡问题以及标准化问题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收集更多开源软件项目的缺陷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数据集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，用以验证我们方法的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一般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在构建预测预测模型时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，没考虑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每个实例的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缺陷数目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）社会层面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可以考虑采用更多的属性信息表示开发者的实践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技能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  <a:defRPr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验证所提方法在其他开源社区的一般性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88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读博期间的研究成果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8229600" cy="5805487"/>
          </a:xfrm>
        </p:spPr>
        <p:txBody>
          <a:bodyPr>
            <a:noAutofit/>
          </a:bodyPr>
          <a:lstStyle/>
          <a:p>
            <a:pPr marL="355600" indent="-355600" algn="just"/>
            <a:r>
              <a:rPr lang="en-US" altLang="zh-CN" sz="1600" b="1" dirty="0" smtClean="0">
                <a:solidFill>
                  <a:schemeClr val="tx1"/>
                </a:solidFill>
              </a:rPr>
              <a:t>[1] 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Peng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He</a:t>
            </a:r>
            <a:r>
              <a:rPr lang="en-US" altLang="zh-CN" sz="1600" dirty="0"/>
              <a:t>, Bing Li, </a:t>
            </a:r>
            <a:r>
              <a:rPr lang="en-US" altLang="zh-CN" sz="1600" dirty="0" err="1"/>
              <a:t>Yutao</a:t>
            </a:r>
            <a:r>
              <a:rPr lang="en-US" altLang="zh-CN" sz="1600" dirty="0"/>
              <a:t> Ma, An Empirical Study on Software Defect Prediction </a:t>
            </a:r>
            <a:r>
              <a:rPr lang="en-US" altLang="zh-CN" sz="1600" dirty="0" smtClean="0"/>
              <a:t>with      Simplified Metric </a:t>
            </a:r>
            <a:r>
              <a:rPr lang="en-US" altLang="zh-CN" sz="1600" dirty="0"/>
              <a:t>Set[J], Information and Software Technology, </a:t>
            </a:r>
            <a:r>
              <a:rPr lang="en-US" altLang="zh-CN" sz="1600" dirty="0" smtClean="0"/>
              <a:t>2015,59:170-190</a:t>
            </a:r>
            <a:r>
              <a:rPr lang="en-US" altLang="zh-CN" sz="1600" dirty="0"/>
              <a:t>. </a:t>
            </a:r>
            <a:r>
              <a:rPr lang="en-US" altLang="zh-CN" sz="1600" dirty="0" smtClean="0"/>
              <a:t>     </a:t>
            </a:r>
            <a:r>
              <a:rPr lang="zh-CN" altLang="en-US" sz="1600" dirty="0" smtClean="0"/>
              <a:t>（</a:t>
            </a:r>
            <a:r>
              <a:rPr lang="en-US" altLang="zh-CN" sz="1600" dirty="0"/>
              <a:t>CCF </a:t>
            </a:r>
            <a:r>
              <a:rPr lang="zh-CN" altLang="en-US" sz="1600" dirty="0"/>
              <a:t>软件工程</a:t>
            </a:r>
            <a:r>
              <a:rPr lang="en-US" altLang="zh-CN" sz="1600" b="1" dirty="0">
                <a:solidFill>
                  <a:srgbClr val="00B050"/>
                </a:solidFill>
              </a:rPr>
              <a:t>B </a:t>
            </a:r>
            <a:r>
              <a:rPr lang="zh-CN" altLang="en-US" sz="1600" b="1" dirty="0" smtClean="0">
                <a:solidFill>
                  <a:srgbClr val="00B050"/>
                </a:solidFill>
              </a:rPr>
              <a:t>类</a:t>
            </a:r>
            <a:r>
              <a:rPr lang="zh-CN" altLang="en-US" sz="1600" dirty="0" smtClean="0"/>
              <a:t>期刊，</a:t>
            </a:r>
            <a:r>
              <a:rPr lang="en-US" altLang="zh-CN" sz="1600" dirty="0" smtClean="0"/>
              <a:t> </a:t>
            </a:r>
            <a:r>
              <a:rPr lang="en-US" altLang="zh-CN" sz="1600" b="1" dirty="0" smtClean="0">
                <a:solidFill>
                  <a:srgbClr val="00B050"/>
                </a:solidFill>
              </a:rPr>
              <a:t>SCI </a:t>
            </a:r>
            <a:r>
              <a:rPr lang="zh-CN" altLang="en-US" sz="1600" b="1" dirty="0" smtClean="0">
                <a:solidFill>
                  <a:srgbClr val="00B050"/>
                </a:solidFill>
              </a:rPr>
              <a:t>三区</a:t>
            </a:r>
            <a:r>
              <a:rPr lang="zh-CN" altLang="en-US" sz="1600" dirty="0" smtClean="0"/>
              <a:t>期刊）</a:t>
            </a:r>
            <a:endParaRPr lang="zh-CN" altLang="en-US" sz="1600" dirty="0"/>
          </a:p>
          <a:p>
            <a:pPr marL="355600" indent="-355600" algn="just"/>
            <a:r>
              <a:rPr lang="en-US" altLang="zh-CN" sz="1600" b="1" dirty="0" smtClean="0">
                <a:solidFill>
                  <a:schemeClr val="tx1"/>
                </a:solidFill>
              </a:rPr>
              <a:t>[2]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He 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Peng</a:t>
            </a:r>
            <a:r>
              <a:rPr lang="en-US" altLang="zh-CN" sz="1600" dirty="0" smtClean="0"/>
              <a:t>, Li Bing, Ma </a:t>
            </a:r>
            <a:r>
              <a:rPr lang="en-US" altLang="zh-CN" sz="1600" dirty="0" err="1" smtClean="0"/>
              <a:t>Yutao</a:t>
            </a:r>
            <a:r>
              <a:rPr lang="en-US" altLang="zh-CN" sz="1600" dirty="0" smtClean="0"/>
              <a:t>, He Lulu, Using Software Dependency to Bug Prediction[J] , Mathematical Problems in Engineering, 2013, Article ID 869356. </a:t>
            </a:r>
            <a:r>
              <a:rPr lang="zh-CN" altLang="en-US" sz="1600" dirty="0" smtClean="0"/>
              <a:t>（</a:t>
            </a:r>
            <a:r>
              <a:rPr lang="en-US" altLang="zh-CN" sz="1600" b="1" dirty="0" smtClean="0">
                <a:solidFill>
                  <a:srgbClr val="00B050"/>
                </a:solidFill>
              </a:rPr>
              <a:t>SCI </a:t>
            </a:r>
            <a:r>
              <a:rPr lang="zh-CN" altLang="en-US" sz="1600" b="1" dirty="0" smtClean="0">
                <a:solidFill>
                  <a:srgbClr val="00B050"/>
                </a:solidFill>
              </a:rPr>
              <a:t>三区</a:t>
            </a:r>
            <a:r>
              <a:rPr lang="zh-CN" altLang="en-US" sz="1600" dirty="0" smtClean="0"/>
              <a:t>期刊）</a:t>
            </a:r>
            <a:endParaRPr lang="en-US" altLang="zh-CN" sz="1600" dirty="0" smtClean="0"/>
          </a:p>
          <a:p>
            <a:pPr marL="355600" indent="-355600" algn="just"/>
            <a:r>
              <a:rPr lang="en-US" altLang="zh-CN" sz="1600" b="1" dirty="0" smtClean="0">
                <a:solidFill>
                  <a:schemeClr val="tx1"/>
                </a:solidFill>
              </a:rPr>
              <a:t>[3] 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何鹏</a:t>
            </a:r>
            <a:r>
              <a:rPr lang="en-US" altLang="zh-CN" sz="1600" dirty="0"/>
              <a:t>, </a:t>
            </a:r>
            <a:r>
              <a:rPr lang="zh-CN" altLang="en-US" sz="1600" dirty="0"/>
              <a:t>李兵</a:t>
            </a:r>
            <a:r>
              <a:rPr lang="en-US" altLang="zh-CN" sz="1600" dirty="0"/>
              <a:t>, </a:t>
            </a:r>
            <a:r>
              <a:rPr lang="zh-CN" altLang="en-US" sz="1600" dirty="0"/>
              <a:t>杨习辉</a:t>
            </a:r>
            <a:r>
              <a:rPr lang="en-US" altLang="zh-CN" sz="1600" dirty="0"/>
              <a:t>, </a:t>
            </a:r>
            <a:r>
              <a:rPr lang="zh-CN" altLang="en-US" sz="1600" dirty="0"/>
              <a:t>熊伟</a:t>
            </a:r>
            <a:r>
              <a:rPr lang="en-US" altLang="zh-CN" sz="1600" dirty="0"/>
              <a:t>, </a:t>
            </a:r>
            <a:r>
              <a:rPr lang="en-US" altLang="zh-CN" sz="1600" dirty="0" smtClean="0"/>
              <a:t>Roster</a:t>
            </a:r>
            <a:r>
              <a:rPr lang="zh-CN" altLang="en-US" sz="1600" dirty="0" smtClean="0"/>
              <a:t>：一</a:t>
            </a:r>
            <a:r>
              <a:rPr lang="zh-CN" altLang="en-US" sz="1600" dirty="0"/>
              <a:t>种开发者潜在同行推荐方法</a:t>
            </a:r>
            <a:r>
              <a:rPr lang="en-US" altLang="zh-CN" sz="1600" dirty="0"/>
              <a:t>[J], </a:t>
            </a:r>
            <a:r>
              <a:rPr lang="zh-CN" altLang="en-US" sz="1600" dirty="0"/>
              <a:t>计算机学报</a:t>
            </a:r>
            <a:r>
              <a:rPr lang="en-US" altLang="zh-CN" sz="1600" dirty="0"/>
              <a:t>,  2014</a:t>
            </a:r>
            <a:r>
              <a:rPr lang="en-US" altLang="zh-CN" sz="1600" dirty="0" smtClean="0"/>
              <a:t>, 37(4</a:t>
            </a:r>
            <a:r>
              <a:rPr lang="en-US" altLang="zh-CN" sz="1600" dirty="0"/>
              <a:t>):859-872. </a:t>
            </a:r>
            <a:r>
              <a:rPr lang="en-US" altLang="zh-CN" sz="1600" dirty="0" smtClean="0">
                <a:latin typeface="+mn-ea"/>
              </a:rPr>
              <a:t>(</a:t>
            </a:r>
            <a:r>
              <a:rPr lang="en-US" altLang="zh-CN" sz="1600" b="1" dirty="0" smtClean="0">
                <a:solidFill>
                  <a:srgbClr val="00B050"/>
                </a:solidFill>
                <a:latin typeface="+mn-ea"/>
              </a:rPr>
              <a:t>EI </a:t>
            </a:r>
            <a:r>
              <a:rPr lang="zh-CN" altLang="en-US" sz="1600" dirty="0" smtClean="0">
                <a:latin typeface="+mn-ea"/>
              </a:rPr>
              <a:t>期刊</a:t>
            </a:r>
            <a:r>
              <a:rPr lang="en-US" altLang="zh-CN" sz="1600" dirty="0" smtClean="0">
                <a:latin typeface="+mn-ea"/>
              </a:rPr>
              <a:t>)</a:t>
            </a:r>
            <a:endParaRPr lang="zh-CN" altLang="en-US" sz="1600" dirty="0"/>
          </a:p>
          <a:p>
            <a:pPr marL="355600" indent="-355600" algn="just"/>
            <a:r>
              <a:rPr lang="en-US" altLang="zh-CN" sz="1600" b="1" dirty="0" smtClean="0">
                <a:solidFill>
                  <a:schemeClr val="tx1"/>
                </a:solidFill>
              </a:rPr>
              <a:t>[4] 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何鹏</a:t>
            </a:r>
            <a:r>
              <a:rPr lang="en-US" altLang="zh-CN" sz="1600" dirty="0">
                <a:latin typeface="+mn-ea"/>
              </a:rPr>
              <a:t>, </a:t>
            </a:r>
            <a:r>
              <a:rPr lang="zh-CN" altLang="en-US" sz="1600" dirty="0">
                <a:latin typeface="+mn-ea"/>
              </a:rPr>
              <a:t>李兵</a:t>
            </a:r>
            <a:r>
              <a:rPr lang="en-US" altLang="zh-CN" sz="1600" dirty="0">
                <a:latin typeface="+mn-ea"/>
              </a:rPr>
              <a:t>, </a:t>
            </a:r>
            <a:r>
              <a:rPr lang="zh-CN" altLang="en-US" sz="1600" dirty="0">
                <a:latin typeface="+mn-ea"/>
              </a:rPr>
              <a:t>程璨</a:t>
            </a:r>
            <a:r>
              <a:rPr lang="en-US" altLang="zh-CN" sz="1600" dirty="0">
                <a:latin typeface="+mn-ea"/>
              </a:rPr>
              <a:t>, </a:t>
            </a:r>
            <a:r>
              <a:rPr lang="zh-CN" altLang="en-US" sz="1600" dirty="0">
                <a:latin typeface="+mn-ea"/>
              </a:rPr>
              <a:t>曾诚</a:t>
            </a:r>
            <a:r>
              <a:rPr lang="en-US" altLang="zh-CN" sz="1600" dirty="0">
                <a:latin typeface="+mn-ea"/>
              </a:rPr>
              <a:t>, </a:t>
            </a:r>
            <a:r>
              <a:rPr lang="zh-CN" altLang="en-US" sz="1600" dirty="0">
                <a:latin typeface="+mn-ea"/>
              </a:rPr>
              <a:t>开源软件系统中社会</a:t>
            </a:r>
            <a:r>
              <a:rPr lang="en-US" altLang="zh-CN" sz="1600" dirty="0">
                <a:latin typeface="+mn-ea"/>
              </a:rPr>
              <a:t>-</a:t>
            </a:r>
            <a:r>
              <a:rPr lang="zh-CN" altLang="en-US" sz="1600" dirty="0">
                <a:latin typeface="+mn-ea"/>
              </a:rPr>
              <a:t>技术网络的协同演化分析</a:t>
            </a:r>
            <a:r>
              <a:rPr lang="en-US" altLang="zh-CN" sz="1600" dirty="0">
                <a:latin typeface="+mn-ea"/>
              </a:rPr>
              <a:t>[J], </a:t>
            </a:r>
            <a:r>
              <a:rPr lang="zh-CN" altLang="en-US" sz="1600" dirty="0">
                <a:latin typeface="+mn-ea"/>
              </a:rPr>
              <a:t>复杂系统</a:t>
            </a:r>
            <a:r>
              <a:rPr lang="zh-CN" altLang="en-US" sz="1600" dirty="0" smtClean="0">
                <a:latin typeface="+mn-ea"/>
              </a:rPr>
              <a:t>与    </a:t>
            </a:r>
            <a:r>
              <a:rPr lang="en-US" altLang="zh-CN" sz="1600" dirty="0" smtClean="0">
                <a:latin typeface="+mn-ea"/>
              </a:rPr>
              <a:t> </a:t>
            </a:r>
            <a:r>
              <a:rPr lang="zh-CN" altLang="en-US" sz="1600" dirty="0" smtClean="0">
                <a:latin typeface="+mn-ea"/>
              </a:rPr>
              <a:t>复杂性科学</a:t>
            </a:r>
            <a:r>
              <a:rPr lang="en-US" altLang="zh-CN" sz="1600" dirty="0" smtClean="0">
                <a:latin typeface="+mn-ea"/>
              </a:rPr>
              <a:t>, 2015,12(2): 38-45. (</a:t>
            </a:r>
            <a:r>
              <a:rPr lang="en-US" altLang="zh-CN" sz="1600" b="1" dirty="0" smtClean="0">
                <a:solidFill>
                  <a:srgbClr val="00B050"/>
                </a:solidFill>
                <a:latin typeface="+mn-ea"/>
              </a:rPr>
              <a:t>EI </a:t>
            </a:r>
            <a:r>
              <a:rPr lang="zh-CN" altLang="en-US" sz="1600" dirty="0" smtClean="0">
                <a:latin typeface="+mn-ea"/>
              </a:rPr>
              <a:t>期刊</a:t>
            </a:r>
            <a:r>
              <a:rPr lang="en-US" altLang="zh-CN" sz="1600" dirty="0" smtClean="0">
                <a:latin typeface="+mn-ea"/>
              </a:rPr>
              <a:t>)</a:t>
            </a:r>
          </a:p>
          <a:p>
            <a:pPr marL="355600" indent="-355600" algn="just"/>
            <a:r>
              <a:rPr lang="en-US" altLang="zh-CN" sz="1600" b="1" dirty="0" smtClean="0">
                <a:solidFill>
                  <a:schemeClr val="tx1"/>
                </a:solidFill>
              </a:rPr>
              <a:t>[5] 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何鹏</a:t>
            </a:r>
            <a:r>
              <a:rPr lang="en-US" altLang="zh-CN" sz="1600" dirty="0" smtClean="0">
                <a:latin typeface="+mn-ea"/>
              </a:rPr>
              <a:t>, </a:t>
            </a:r>
            <a:r>
              <a:rPr lang="zh-CN" altLang="en-US" sz="1600" dirty="0">
                <a:latin typeface="+mn-ea"/>
              </a:rPr>
              <a:t>李兵</a:t>
            </a:r>
            <a:r>
              <a:rPr lang="en-US" altLang="zh-CN" sz="1600" dirty="0">
                <a:latin typeface="+mn-ea"/>
              </a:rPr>
              <a:t>, </a:t>
            </a:r>
            <a:r>
              <a:rPr lang="zh-CN" altLang="en-US" sz="1600" dirty="0">
                <a:latin typeface="+mn-ea"/>
              </a:rPr>
              <a:t>杨习辉</a:t>
            </a:r>
            <a:r>
              <a:rPr lang="en-US" altLang="zh-CN" sz="1600" dirty="0">
                <a:latin typeface="+mn-ea"/>
              </a:rPr>
              <a:t>, </a:t>
            </a:r>
            <a:r>
              <a:rPr lang="zh-CN" altLang="en-US" sz="1600" dirty="0">
                <a:latin typeface="+mn-ea"/>
              </a:rPr>
              <a:t>熊伟</a:t>
            </a:r>
            <a:r>
              <a:rPr lang="en-US" altLang="zh-CN" sz="1600" dirty="0">
                <a:latin typeface="+mn-ea"/>
              </a:rPr>
              <a:t>, </a:t>
            </a:r>
            <a:r>
              <a:rPr lang="zh-CN" altLang="en-US" sz="1600" dirty="0">
                <a:latin typeface="+mn-ea"/>
              </a:rPr>
              <a:t>开源软件社区开发者偏好合作行为研究</a:t>
            </a:r>
            <a:r>
              <a:rPr lang="en-US" altLang="zh-CN" sz="1600" dirty="0">
                <a:latin typeface="+mn-ea"/>
              </a:rPr>
              <a:t>[J], </a:t>
            </a:r>
            <a:r>
              <a:rPr lang="zh-CN" altLang="en-US" sz="1600" dirty="0">
                <a:latin typeface="+mn-ea"/>
              </a:rPr>
              <a:t>计算机科学</a:t>
            </a:r>
            <a:r>
              <a:rPr lang="en-US" altLang="zh-CN" sz="1600" dirty="0">
                <a:latin typeface="+mn-ea"/>
              </a:rPr>
              <a:t>, 2015</a:t>
            </a:r>
            <a:r>
              <a:rPr lang="en-US" altLang="zh-CN" sz="1600" dirty="0" smtClean="0">
                <a:latin typeface="+mn-ea"/>
              </a:rPr>
              <a:t>,     42(2):161-166. </a:t>
            </a:r>
          </a:p>
          <a:p>
            <a:pPr marL="355600" indent="-355600" algn="just"/>
            <a:r>
              <a:rPr lang="en-US" altLang="zh-CN" sz="1600" b="1" dirty="0" smtClean="0">
                <a:solidFill>
                  <a:schemeClr val="tx1"/>
                </a:solidFill>
              </a:rPr>
              <a:t>[6] 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何鹏</a:t>
            </a:r>
            <a:r>
              <a:rPr lang="en-US" altLang="zh-CN" sz="1600" dirty="0">
                <a:latin typeface="+mn-ea"/>
              </a:rPr>
              <a:t>, </a:t>
            </a:r>
            <a:r>
              <a:rPr lang="zh-CN" altLang="en-US" sz="1600" dirty="0">
                <a:latin typeface="+mn-ea"/>
              </a:rPr>
              <a:t>李兵</a:t>
            </a:r>
            <a:r>
              <a:rPr lang="en-US" altLang="zh-CN" sz="1600" dirty="0">
                <a:latin typeface="+mn-ea"/>
              </a:rPr>
              <a:t>, </a:t>
            </a:r>
            <a:r>
              <a:rPr lang="zh-CN" altLang="en-US" sz="1600" dirty="0">
                <a:latin typeface="+mn-ea"/>
              </a:rPr>
              <a:t>潘伟丰</a:t>
            </a:r>
            <a:r>
              <a:rPr lang="en-US" altLang="zh-CN" sz="1600" dirty="0">
                <a:latin typeface="+mn-ea"/>
              </a:rPr>
              <a:t>, </a:t>
            </a:r>
            <a:r>
              <a:rPr lang="zh-CN" altLang="en-US" sz="1600" dirty="0">
                <a:latin typeface="+mn-ea"/>
              </a:rPr>
              <a:t>基于管理者合作网络的开源软件开发社区中心性分析</a:t>
            </a:r>
            <a:r>
              <a:rPr lang="en-US" altLang="zh-CN" sz="1600" dirty="0">
                <a:latin typeface="+mn-ea"/>
              </a:rPr>
              <a:t>[J], </a:t>
            </a:r>
            <a:r>
              <a:rPr lang="zh-CN" altLang="en-US" sz="1600" dirty="0">
                <a:latin typeface="+mn-ea"/>
              </a:rPr>
              <a:t>小型</a:t>
            </a:r>
            <a:r>
              <a:rPr lang="zh-CN" altLang="en-US" sz="1600" dirty="0" smtClean="0">
                <a:latin typeface="+mn-ea"/>
              </a:rPr>
              <a:t>微型</a:t>
            </a:r>
            <a:r>
              <a:rPr lang="en-US" altLang="zh-CN" sz="1600" dirty="0" smtClean="0">
                <a:latin typeface="+mn-ea"/>
              </a:rPr>
              <a:t>      </a:t>
            </a:r>
            <a:r>
              <a:rPr lang="zh-CN" altLang="en-US" sz="1600" dirty="0" smtClean="0">
                <a:latin typeface="+mn-ea"/>
              </a:rPr>
              <a:t>计算机系统</a:t>
            </a:r>
            <a:r>
              <a:rPr lang="en-US" altLang="zh-CN" sz="1600" dirty="0" smtClean="0">
                <a:latin typeface="+mn-ea"/>
              </a:rPr>
              <a:t>,2013,34(1):54-57. </a:t>
            </a:r>
            <a:endParaRPr lang="zh-CN" altLang="en-US" sz="1600" dirty="0" smtClean="0">
              <a:latin typeface="+mn-ea"/>
            </a:endParaRPr>
          </a:p>
          <a:p>
            <a:pPr marL="355600" indent="-355600" algn="just"/>
            <a:r>
              <a:rPr lang="en-US" altLang="zh-CN" sz="1600" b="1" dirty="0" smtClean="0">
                <a:solidFill>
                  <a:schemeClr val="tx1"/>
                </a:solidFill>
              </a:rPr>
              <a:t>[7]</a:t>
            </a:r>
            <a:r>
              <a:rPr lang="zh-CN" altLang="en-US" sz="1600" dirty="0" smtClean="0">
                <a:latin typeface="+mn-ea"/>
              </a:rPr>
              <a:t>李</a:t>
            </a:r>
            <a:r>
              <a:rPr lang="zh-CN" altLang="en-US" sz="1600" dirty="0">
                <a:latin typeface="+mn-ea"/>
              </a:rPr>
              <a:t>兵</a:t>
            </a:r>
            <a:r>
              <a:rPr lang="en-US" altLang="zh-CN" sz="1600" dirty="0">
                <a:latin typeface="+mn-ea"/>
              </a:rPr>
              <a:t>, </a:t>
            </a:r>
            <a:r>
              <a:rPr lang="zh-CN" altLang="en-US" sz="1600" b="1" dirty="0">
                <a:solidFill>
                  <a:srgbClr val="FF0000"/>
                </a:solidFill>
              </a:rPr>
              <a:t>何鹏</a:t>
            </a:r>
            <a:r>
              <a:rPr lang="en-US" altLang="zh-CN" sz="1600" dirty="0">
                <a:latin typeface="+mn-ea"/>
              </a:rPr>
              <a:t>, </a:t>
            </a:r>
            <a:r>
              <a:rPr lang="zh-CN" altLang="en-US" sz="1600" dirty="0">
                <a:latin typeface="+mn-ea"/>
              </a:rPr>
              <a:t>杨习辉</a:t>
            </a:r>
            <a:r>
              <a:rPr lang="en-US" altLang="zh-CN" sz="1600" dirty="0">
                <a:latin typeface="+mn-ea"/>
              </a:rPr>
              <a:t>, </a:t>
            </a:r>
            <a:r>
              <a:rPr lang="zh-CN" altLang="en-US" sz="1600" dirty="0">
                <a:latin typeface="+mn-ea"/>
              </a:rPr>
              <a:t>汪文娟</a:t>
            </a:r>
            <a:r>
              <a:rPr lang="en-US" altLang="zh-CN" sz="1600" dirty="0">
                <a:latin typeface="+mn-ea"/>
              </a:rPr>
              <a:t>, </a:t>
            </a:r>
            <a:r>
              <a:rPr lang="zh-CN" altLang="en-US" sz="1600" dirty="0">
                <a:latin typeface="+mn-ea"/>
              </a:rPr>
              <a:t>基于开发者实践技能的同行推荐系统</a:t>
            </a:r>
            <a:r>
              <a:rPr lang="en-US" altLang="zh-CN" sz="1600" dirty="0">
                <a:latin typeface="+mn-ea"/>
              </a:rPr>
              <a:t>, </a:t>
            </a:r>
            <a:r>
              <a:rPr lang="zh-CN" altLang="en-US" sz="1600" dirty="0">
                <a:latin typeface="+mn-ea"/>
              </a:rPr>
              <a:t>软件著作权登记号</a:t>
            </a:r>
            <a:r>
              <a:rPr lang="zh-CN" altLang="en-US" sz="1600" dirty="0" smtClean="0">
                <a:latin typeface="+mn-ea"/>
              </a:rPr>
              <a:t>：</a:t>
            </a:r>
            <a:r>
              <a:rPr lang="en-US" altLang="zh-CN" sz="1600" dirty="0" smtClean="0">
                <a:latin typeface="+mn-ea"/>
              </a:rPr>
              <a:t>      2014SR072083.</a:t>
            </a:r>
          </a:p>
          <a:p>
            <a:pPr marL="355600" indent="-355600" algn="just"/>
            <a:r>
              <a:rPr lang="en-US" altLang="zh-CN" sz="1600" b="1" dirty="0" smtClean="0">
                <a:solidFill>
                  <a:schemeClr val="tx1"/>
                </a:solidFill>
              </a:rPr>
              <a:t>[8]</a:t>
            </a:r>
            <a:r>
              <a:rPr lang="zh-CN" altLang="en-US" sz="1600" dirty="0" smtClean="0">
                <a:latin typeface="+mn-ea"/>
              </a:rPr>
              <a:t>李</a:t>
            </a:r>
            <a:r>
              <a:rPr lang="zh-CN" altLang="en-US" sz="1600" dirty="0">
                <a:latin typeface="+mn-ea"/>
              </a:rPr>
              <a:t>兵，</a:t>
            </a:r>
            <a:r>
              <a:rPr lang="zh-CN" altLang="en-US" sz="1600" b="1" dirty="0">
                <a:solidFill>
                  <a:srgbClr val="FF0000"/>
                </a:solidFill>
              </a:rPr>
              <a:t>何鹏</a:t>
            </a:r>
            <a:r>
              <a:rPr lang="zh-CN" altLang="en-US" sz="1600" dirty="0">
                <a:latin typeface="+mn-ea"/>
              </a:rPr>
              <a:t>，杨习辉，汪文娟，一种基于开发者实践技能相似性的同行推荐方法，</a:t>
            </a:r>
            <a:r>
              <a:rPr lang="zh-CN" altLang="en-US" sz="1600" dirty="0" smtClean="0">
                <a:latin typeface="+mn-ea"/>
              </a:rPr>
              <a:t>国</a:t>
            </a:r>
            <a:r>
              <a:rPr lang="en-US" altLang="zh-CN" sz="1600" dirty="0" smtClean="0">
                <a:latin typeface="+mn-ea"/>
              </a:rPr>
              <a:t>        </a:t>
            </a:r>
            <a:r>
              <a:rPr lang="zh-CN" altLang="en-US" sz="1600" dirty="0" smtClean="0">
                <a:latin typeface="+mn-ea"/>
              </a:rPr>
              <a:t>家发明专利申请号：</a:t>
            </a:r>
            <a:r>
              <a:rPr lang="en-US" altLang="zh-CN" sz="1600" dirty="0" smtClean="0">
                <a:latin typeface="+mn-ea"/>
              </a:rPr>
              <a:t>201310538491.0.</a:t>
            </a:r>
            <a:r>
              <a:rPr lang="zh-CN" altLang="en-US" sz="1600" dirty="0" smtClean="0">
                <a:latin typeface="+mn-ea"/>
              </a:rPr>
              <a:t>（复审）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302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参加的科研项目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[1]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国家重点基础研究发展计划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(973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项目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)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，“网络数据复杂性度量与计算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基础理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0" dirty="0"/>
              <a:t> </a:t>
            </a:r>
            <a:r>
              <a:rPr lang="en-US" altLang="zh-CN" sz="1800" kern="0" dirty="0" smtClean="0"/>
              <a:t>   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论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研究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”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(2014CB340401)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2014.01-2018.08.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[2]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国家自然科学基金， “基于网络智能的群体软件开发行为建模与分析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方法”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 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61273216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），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2013.01-2016.12.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[3]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国家自然科学基金，“大众点评驱动的开源软件演化机理和众包式改良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方法   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0" dirty="0"/>
              <a:t> </a:t>
            </a:r>
            <a:r>
              <a:rPr lang="en-US" altLang="zh-CN" sz="1800" kern="0" dirty="0" smtClean="0"/>
              <a:t>   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研究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”（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61272111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），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2013.01-2016.12.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[4]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国家自然科学基金，“基于反模式和缺陷修复模式的软件缺陷结构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影响因素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0" dirty="0"/>
              <a:t> </a:t>
            </a:r>
            <a:r>
              <a:rPr lang="en-US" altLang="zh-CN" sz="1800" kern="0" dirty="0" smtClean="0"/>
              <a:t>   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分析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”（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61202032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），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2013.01-2016.12.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[5]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湖北省重大科技创新计划，“基于云计算的智慧城市大数据处理及服务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关键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0" dirty="0"/>
              <a:t> </a:t>
            </a:r>
            <a:r>
              <a:rPr lang="en-US" altLang="zh-CN" sz="1800" kern="0" dirty="0" smtClean="0"/>
              <a:t>   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技术研发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”（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2013AAA020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），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2014.01-2015.12.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[6]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武汉市科技攻关计划项目，“基于云计算的区域物流公共信息平台关键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技术”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201210621214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），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2012.01-2014.12.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1737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</a:t>
            </a:r>
            <a:r>
              <a:rPr lang="zh-CN" altLang="en-US" dirty="0" smtClean="0"/>
              <a:t>要参考文献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62159" y="1234683"/>
            <a:ext cx="75608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[1] 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Schröter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A, Zimmermann T, Zeller A, Predicting component failures at design time,ESE’06.</a:t>
            </a:r>
          </a:p>
          <a:p>
            <a:pPr algn="just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[2]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Tonelli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R,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Concas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G,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Marchesi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M, and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Murgia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A. An analysis of SNA metrics on the Java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Qualitas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Corpus, ISEC’11.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15517" y="1189753"/>
            <a:ext cx="1260140" cy="1231135"/>
            <a:chOff x="468313" y="1484312"/>
            <a:chExt cx="4211699" cy="4897438"/>
          </a:xfrm>
        </p:grpSpPr>
        <p:sp>
          <p:nvSpPr>
            <p:cNvPr id="7" name="矩形 6"/>
            <p:cNvSpPr/>
            <p:nvPr/>
          </p:nvSpPr>
          <p:spPr>
            <a:xfrm>
              <a:off x="468313" y="1484312"/>
              <a:ext cx="4211699" cy="4897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131" y="1663042"/>
              <a:ext cx="3868062" cy="4539979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sp>
        <p:nvSpPr>
          <p:cNvPr id="3" name="矩形 2"/>
          <p:cNvSpPr/>
          <p:nvPr/>
        </p:nvSpPr>
        <p:spPr>
          <a:xfrm>
            <a:off x="266925" y="2375959"/>
            <a:ext cx="87566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[3] Zimmermann T and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Nagappan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N, Predicting defects using network analysis on dependency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graphs, ICSE’08.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[4]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Tosun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A,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Turhan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B, and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Bener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A. Validation of network measures as indicators of defective modules in software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systems, PROMISE’09.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[5] Bhattacharya P,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Iliofotou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M,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Neamtiu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I, et al. Graph-based analysis and prediction for software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evolution, ICSE’12.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[6] Shin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Y,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et al. Evaluating complexity, code churn, and developer activity metrics as indicators of software vulnerabilities[J].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TSE’2011.</a:t>
            </a:r>
          </a:p>
          <a:p>
            <a:pPr algn="just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[7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]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Zimmermann,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et al. Cross-project defect prediction: a large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scale experiment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on data vs. domain vs.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process, ESE/FSE’09.</a:t>
            </a:r>
          </a:p>
          <a:p>
            <a:pPr algn="just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] Peters F,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et al. Better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cross company defect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prediction, MSR’13.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]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Rahman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F,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et al.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Recalling the imprecision of cross-project defect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prediction, FSE’12:.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10]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He Z,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Shu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F, Yang Y, et al. An investigation on the feasibility of cross-project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defect prediction. ASE’12.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4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</a:t>
            </a:r>
            <a:r>
              <a:rPr lang="zh-CN" altLang="en-US" dirty="0" smtClean="0"/>
              <a:t>开</a:t>
            </a:r>
            <a:r>
              <a:rPr lang="zh-CN" altLang="en-US" dirty="0"/>
              <a:t>源软件社区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400" b="1" dirty="0" smtClean="0"/>
              <a:t>开源软件（</a:t>
            </a:r>
            <a:r>
              <a:rPr lang="en-US" altLang="zh-CN" sz="2400" b="1" dirty="0" smtClean="0"/>
              <a:t>Open Source Software, OSS</a:t>
            </a:r>
            <a:r>
              <a:rPr lang="zh-CN" altLang="en-US" sz="2400" b="1" dirty="0" smtClean="0"/>
              <a:t>）</a:t>
            </a:r>
            <a:endParaRPr lang="en-US" altLang="zh-CN" sz="2400" b="1" dirty="0"/>
          </a:p>
          <a:p>
            <a:pPr marL="342900" lvl="4" indent="-342900">
              <a:buFont typeface="Arial" pitchFamily="34" charset="0"/>
              <a:buChar char="•"/>
            </a:pPr>
            <a:r>
              <a:rPr lang="zh-CN" altLang="en-US" dirty="0" smtClean="0"/>
              <a:t>一种源代码开放的软件，通过采用开源认证协议来进一步允许用户学习、修改、二次开发、提高软件的质量</a:t>
            </a:r>
            <a:endParaRPr lang="en-US" altLang="zh-CN" dirty="0" smtClean="0"/>
          </a:p>
          <a:p>
            <a:pPr marL="342900" lvl="4" indent="-342900">
              <a:buFont typeface="Arial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54.2%</a:t>
            </a:r>
            <a:r>
              <a:rPr lang="zh-CN" altLang="en-US" dirty="0"/>
              <a:t>的全球活跃网络使用</a:t>
            </a:r>
            <a:r>
              <a:rPr lang="en-US" altLang="zh-CN" dirty="0"/>
              <a:t>Apache HTTP</a:t>
            </a:r>
            <a:r>
              <a:rPr lang="zh-CN" altLang="en-US" dirty="0"/>
              <a:t>服务器，日下载量</a:t>
            </a:r>
            <a:r>
              <a:rPr lang="en-US" altLang="zh-CN" dirty="0"/>
              <a:t>MySQL </a:t>
            </a:r>
            <a:r>
              <a:rPr lang="en-US" altLang="zh-CN" dirty="0">
                <a:solidFill>
                  <a:srgbClr val="FF0000"/>
                </a:solidFill>
              </a:rPr>
              <a:t>6.5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  <a:r>
              <a:rPr lang="zh-CN" altLang="en-US" dirty="0" smtClean="0"/>
              <a:t>次，</a:t>
            </a:r>
            <a:r>
              <a:rPr lang="en-US" altLang="zh-CN" dirty="0" smtClean="0"/>
              <a:t>Linux </a:t>
            </a:r>
            <a:r>
              <a:rPr lang="zh-CN" altLang="en-US" dirty="0"/>
              <a:t>目前已经占到</a:t>
            </a:r>
            <a:r>
              <a:rPr lang="en-US" altLang="zh-CN" dirty="0">
                <a:solidFill>
                  <a:srgbClr val="FF0000"/>
                </a:solidFill>
              </a:rPr>
              <a:t>35% </a:t>
            </a:r>
            <a:r>
              <a:rPr lang="zh-CN" altLang="en-US" dirty="0"/>
              <a:t>的市场</a:t>
            </a:r>
            <a:r>
              <a:rPr lang="zh-CN" altLang="en-US" dirty="0" smtClean="0"/>
              <a:t>份额</a:t>
            </a:r>
            <a:endParaRPr lang="en-US" altLang="zh-CN" dirty="0" smtClean="0"/>
          </a:p>
          <a:p>
            <a:pPr marL="342900" lvl="4" indent="-342900">
              <a:buFont typeface="Arial" pitchFamily="34" charset="0"/>
              <a:buChar char="•"/>
            </a:pPr>
            <a:r>
              <a:rPr lang="en-US" altLang="zh-CN" dirty="0" smtClean="0"/>
              <a:t>Standish </a:t>
            </a:r>
            <a:r>
              <a:rPr lang="en-US" altLang="zh-CN" dirty="0"/>
              <a:t>Group </a:t>
            </a:r>
            <a:r>
              <a:rPr lang="zh-CN" altLang="en-US" dirty="0"/>
              <a:t>的报告显示，开源软件的使用可为企业</a:t>
            </a:r>
            <a:r>
              <a:rPr lang="en-US" altLang="zh-CN" dirty="0"/>
              <a:t>IT </a:t>
            </a:r>
            <a:r>
              <a:rPr lang="zh-CN" altLang="en-US" dirty="0"/>
              <a:t>预算每年平均节省</a:t>
            </a:r>
            <a:r>
              <a:rPr lang="en-US" altLang="zh-CN" dirty="0">
                <a:solidFill>
                  <a:srgbClr val="FF0000"/>
                </a:solidFill>
              </a:rPr>
              <a:t>600 </a:t>
            </a:r>
            <a:r>
              <a:rPr lang="zh-CN" altLang="en-US" dirty="0">
                <a:solidFill>
                  <a:srgbClr val="FF0000"/>
                </a:solidFill>
              </a:rPr>
              <a:t>亿</a:t>
            </a:r>
            <a:r>
              <a:rPr lang="zh-CN" altLang="en-US" dirty="0"/>
              <a:t>美元</a:t>
            </a:r>
          </a:p>
          <a:p>
            <a:pPr marL="342900" lvl="4" indent="-342900">
              <a:buFont typeface="Arial" pitchFamily="34" charset="0"/>
              <a:buChar char="•"/>
            </a:pPr>
            <a:r>
              <a:rPr lang="zh-CN" altLang="en-US" dirty="0"/>
              <a:t>开源软件应用于</a:t>
            </a:r>
            <a:r>
              <a:rPr lang="zh-CN" altLang="en-US" sz="2400" dirty="0">
                <a:solidFill>
                  <a:srgbClr val="002060"/>
                </a:solidFill>
              </a:rPr>
              <a:t>军事国防、航空航天、政府</a:t>
            </a:r>
            <a:r>
              <a:rPr lang="en-US" altLang="zh-CN" sz="2400" dirty="0" smtClean="0">
                <a:solidFill>
                  <a:srgbClr val="002060"/>
                </a:solidFill>
              </a:rPr>
              <a:t>…</a:t>
            </a:r>
            <a:endParaRPr lang="en-US" altLang="zh-CN" sz="2400" dirty="0">
              <a:solidFill>
                <a:srgbClr val="00206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406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"/>
    </mc:Choice>
    <mc:Fallback xmlns="">
      <p:transition spd="slow" advTm="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</a:t>
            </a:r>
            <a:r>
              <a:rPr lang="zh-CN" altLang="en-US" dirty="0" smtClean="0"/>
              <a:t>要参考文献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62159" y="1234683"/>
            <a:ext cx="75608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11]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 Briand L C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et al.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Assessing the applicability of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fault-proneness models across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object-oriented software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projects. TSE’02.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12]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Turhan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B,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et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al. On the relative value of cross-company and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within company data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for defect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prediction. ESE’09. 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15517" y="1189753"/>
            <a:ext cx="1260140" cy="1231135"/>
            <a:chOff x="468313" y="1484312"/>
            <a:chExt cx="4211699" cy="4897438"/>
          </a:xfrm>
        </p:grpSpPr>
        <p:sp>
          <p:nvSpPr>
            <p:cNvPr id="7" name="矩形 6"/>
            <p:cNvSpPr/>
            <p:nvPr/>
          </p:nvSpPr>
          <p:spPr>
            <a:xfrm>
              <a:off x="468313" y="1484312"/>
              <a:ext cx="4211699" cy="4897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131" y="1663042"/>
              <a:ext cx="3868062" cy="4539979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sp>
        <p:nvSpPr>
          <p:cNvPr id="3" name="矩形 2"/>
          <p:cNvSpPr/>
          <p:nvPr/>
        </p:nvSpPr>
        <p:spPr>
          <a:xfrm>
            <a:off x="215517" y="2435012"/>
            <a:ext cx="875669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[13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] Herbold S. Training data selection for cross-project defect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prediction,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PROMISE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ACM,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2013.</a:t>
            </a:r>
          </a:p>
          <a:p>
            <a:pPr algn="just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[14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]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Anvik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J et al.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Determining implementation expertise from bug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reports, MSR’07.</a:t>
            </a:r>
          </a:p>
          <a:p>
            <a:pPr algn="just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[15]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Schuler D,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et al.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Mining usage expertise from version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archives, MSR’ 08.</a:t>
            </a:r>
          </a:p>
          <a:p>
            <a:pPr algn="just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[16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]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Lappas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T, Liu K,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Terzi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E. Finding a team of experts in social networks, KDD,09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[17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]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Moraes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A,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et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al. Recommending experts using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communication history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WRCE’10.</a:t>
            </a:r>
          </a:p>
          <a:p>
            <a:pPr algn="just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[18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]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Canfora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G,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et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al. Who is going to mentor n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ewcomers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in open source projects, FSE’12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[19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]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Surian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D,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et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al. Recommending people in developers’ collaboration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network,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WCRE’11.</a:t>
            </a:r>
          </a:p>
          <a:p>
            <a:pPr algn="just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20] McDonald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et al.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Expertise recommender: a flexible recommendation system</a:t>
            </a:r>
          </a:p>
          <a:p>
            <a:pPr algn="just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architecture,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ACM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CSCW 2000.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80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800" y="3284693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altLang="zh-CN" sz="8800" b="1" dirty="0" smtClean="0">
                <a:solidFill>
                  <a:schemeClr val="accent1"/>
                </a:solidFill>
              </a:rPr>
              <a:t>THANKS</a:t>
            </a:r>
            <a:endParaRPr lang="zh-CN" altLang="en-US" sz="8800" b="1" dirty="0">
              <a:solidFill>
                <a:schemeClr val="accent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371600" y="5351740"/>
            <a:ext cx="6400800" cy="766936"/>
          </a:xfrm>
        </p:spPr>
        <p:txBody>
          <a:bodyPr>
            <a:noAutofit/>
          </a:bodyPr>
          <a:lstStyle/>
          <a:p>
            <a:r>
              <a:rPr lang="zh-CN" altLang="en-US" sz="3600" b="1" dirty="0" smtClean="0"/>
              <a:t>敬请各位老师批评指正</a:t>
            </a:r>
            <a:endParaRPr lang="zh-CN" altLang="en-US" sz="3600" b="1" dirty="0"/>
          </a:p>
        </p:txBody>
      </p:sp>
      <p:grpSp>
        <p:nvGrpSpPr>
          <p:cNvPr id="6" name="组合 5"/>
          <p:cNvGrpSpPr/>
          <p:nvPr/>
        </p:nvGrpSpPr>
        <p:grpSpPr>
          <a:xfrm>
            <a:off x="972000" y="5074560"/>
            <a:ext cx="7200000" cy="14528"/>
            <a:chOff x="972000" y="3306460"/>
            <a:chExt cx="7200000" cy="14528"/>
          </a:xfrm>
        </p:grpSpPr>
        <p:cxnSp>
          <p:nvCxnSpPr>
            <p:cNvPr id="7" name="直接连接符 6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972000" y="2950324"/>
            <a:ext cx="7200000" cy="14528"/>
            <a:chOff x="972000" y="3306460"/>
            <a:chExt cx="7200000" cy="14528"/>
          </a:xfrm>
        </p:grpSpPr>
        <p:cxnSp>
          <p:nvCxnSpPr>
            <p:cNvPr id="10" name="直接连接符 9"/>
            <p:cNvCxnSpPr/>
            <p:nvPr/>
          </p:nvCxnSpPr>
          <p:spPr bwMode="auto">
            <a:xfrm>
              <a:off x="972000" y="3306460"/>
              <a:ext cx="720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 bwMode="auto">
            <a:xfrm>
              <a:off x="972000" y="3320988"/>
              <a:ext cx="72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743908" y="656692"/>
            <a:ext cx="1656184" cy="1656184"/>
            <a:chOff x="3977934" y="1124744"/>
            <a:chExt cx="1188132" cy="1188132"/>
          </a:xfrm>
        </p:grpSpPr>
        <p:sp>
          <p:nvSpPr>
            <p:cNvPr id="18" name="椭圆 17"/>
            <p:cNvSpPr/>
            <p:nvPr/>
          </p:nvSpPr>
          <p:spPr>
            <a:xfrm>
              <a:off x="3977934" y="1124744"/>
              <a:ext cx="1188132" cy="11881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072985" y="1219795"/>
              <a:ext cx="998031" cy="9980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Freeform 2050"/>
            <p:cNvSpPr>
              <a:spLocks/>
            </p:cNvSpPr>
            <p:nvPr/>
          </p:nvSpPr>
          <p:spPr bwMode="auto">
            <a:xfrm>
              <a:off x="4297319" y="1486349"/>
              <a:ext cx="549362" cy="329423"/>
            </a:xfrm>
            <a:custGeom>
              <a:avLst/>
              <a:gdLst>
                <a:gd name="T0" fmla="*/ 693 w 720"/>
                <a:gd name="T1" fmla="*/ 92 h 432"/>
                <a:gd name="T2" fmla="*/ 665 w 720"/>
                <a:gd name="T3" fmla="*/ 119 h 432"/>
                <a:gd name="T4" fmla="*/ 668 w 720"/>
                <a:gd name="T5" fmla="*/ 131 h 432"/>
                <a:gd name="T6" fmla="*/ 570 w 720"/>
                <a:gd name="T7" fmla="*/ 189 h 432"/>
                <a:gd name="T8" fmla="*/ 536 w 720"/>
                <a:gd name="T9" fmla="*/ 85 h 432"/>
                <a:gd name="T10" fmla="*/ 554 w 720"/>
                <a:gd name="T11" fmla="*/ 59 h 432"/>
                <a:gd name="T12" fmla="*/ 527 w 720"/>
                <a:gd name="T13" fmla="*/ 32 h 432"/>
                <a:gd name="T14" fmla="*/ 499 w 720"/>
                <a:gd name="T15" fmla="*/ 59 h 432"/>
                <a:gd name="T16" fmla="*/ 509 w 720"/>
                <a:gd name="T17" fmla="*/ 80 h 432"/>
                <a:gd name="T18" fmla="*/ 440 w 720"/>
                <a:gd name="T19" fmla="*/ 172 h 432"/>
                <a:gd name="T20" fmla="*/ 379 w 720"/>
                <a:gd name="T21" fmla="*/ 68 h 432"/>
                <a:gd name="T22" fmla="*/ 397 w 720"/>
                <a:gd name="T23" fmla="*/ 37 h 432"/>
                <a:gd name="T24" fmla="*/ 360 w 720"/>
                <a:gd name="T25" fmla="*/ 0 h 432"/>
                <a:gd name="T26" fmla="*/ 323 w 720"/>
                <a:gd name="T27" fmla="*/ 37 h 432"/>
                <a:gd name="T28" fmla="*/ 341 w 720"/>
                <a:gd name="T29" fmla="*/ 68 h 432"/>
                <a:gd name="T30" fmla="*/ 280 w 720"/>
                <a:gd name="T31" fmla="*/ 172 h 432"/>
                <a:gd name="T32" fmla="*/ 211 w 720"/>
                <a:gd name="T33" fmla="*/ 80 h 432"/>
                <a:gd name="T34" fmla="*/ 221 w 720"/>
                <a:gd name="T35" fmla="*/ 59 h 432"/>
                <a:gd name="T36" fmla="*/ 194 w 720"/>
                <a:gd name="T37" fmla="*/ 32 h 432"/>
                <a:gd name="T38" fmla="*/ 166 w 720"/>
                <a:gd name="T39" fmla="*/ 59 h 432"/>
                <a:gd name="T40" fmla="*/ 184 w 720"/>
                <a:gd name="T41" fmla="*/ 85 h 432"/>
                <a:gd name="T42" fmla="*/ 150 w 720"/>
                <a:gd name="T43" fmla="*/ 189 h 432"/>
                <a:gd name="T44" fmla="*/ 52 w 720"/>
                <a:gd name="T45" fmla="*/ 131 h 432"/>
                <a:gd name="T46" fmla="*/ 55 w 720"/>
                <a:gd name="T47" fmla="*/ 119 h 432"/>
                <a:gd name="T48" fmla="*/ 28 w 720"/>
                <a:gd name="T49" fmla="*/ 92 h 432"/>
                <a:gd name="T50" fmla="*/ 0 w 720"/>
                <a:gd name="T51" fmla="*/ 119 h 432"/>
                <a:gd name="T52" fmla="*/ 28 w 720"/>
                <a:gd name="T53" fmla="*/ 146 h 432"/>
                <a:gd name="T54" fmla="*/ 36 w 720"/>
                <a:gd name="T55" fmla="*/ 145 h 432"/>
                <a:gd name="T56" fmla="*/ 108 w 720"/>
                <a:gd name="T57" fmla="*/ 385 h 432"/>
                <a:gd name="T58" fmla="*/ 92 w 720"/>
                <a:gd name="T59" fmla="*/ 385 h 432"/>
                <a:gd name="T60" fmla="*/ 92 w 720"/>
                <a:gd name="T61" fmla="*/ 432 h 432"/>
                <a:gd name="T62" fmla="*/ 628 w 720"/>
                <a:gd name="T63" fmla="*/ 432 h 432"/>
                <a:gd name="T64" fmla="*/ 628 w 720"/>
                <a:gd name="T65" fmla="*/ 385 h 432"/>
                <a:gd name="T66" fmla="*/ 612 w 720"/>
                <a:gd name="T67" fmla="*/ 385 h 432"/>
                <a:gd name="T68" fmla="*/ 684 w 720"/>
                <a:gd name="T69" fmla="*/ 145 h 432"/>
                <a:gd name="T70" fmla="*/ 693 w 720"/>
                <a:gd name="T71" fmla="*/ 146 h 432"/>
                <a:gd name="T72" fmla="*/ 720 w 720"/>
                <a:gd name="T73" fmla="*/ 119 h 432"/>
                <a:gd name="T74" fmla="*/ 693 w 720"/>
                <a:gd name="T75" fmla="*/ 9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0" h="432">
                  <a:moveTo>
                    <a:pt x="693" y="92"/>
                  </a:moveTo>
                  <a:cubicBezTo>
                    <a:pt x="677" y="92"/>
                    <a:pt x="665" y="104"/>
                    <a:pt x="665" y="119"/>
                  </a:cubicBezTo>
                  <a:cubicBezTo>
                    <a:pt x="665" y="123"/>
                    <a:pt x="666" y="127"/>
                    <a:pt x="668" y="131"/>
                  </a:cubicBezTo>
                  <a:cubicBezTo>
                    <a:pt x="570" y="189"/>
                    <a:pt x="570" y="189"/>
                    <a:pt x="570" y="189"/>
                  </a:cubicBezTo>
                  <a:cubicBezTo>
                    <a:pt x="536" y="85"/>
                    <a:pt x="536" y="85"/>
                    <a:pt x="536" y="85"/>
                  </a:cubicBezTo>
                  <a:cubicBezTo>
                    <a:pt x="547" y="81"/>
                    <a:pt x="554" y="71"/>
                    <a:pt x="554" y="59"/>
                  </a:cubicBezTo>
                  <a:cubicBezTo>
                    <a:pt x="554" y="44"/>
                    <a:pt x="542" y="32"/>
                    <a:pt x="527" y="32"/>
                  </a:cubicBezTo>
                  <a:cubicBezTo>
                    <a:pt x="511" y="32"/>
                    <a:pt x="499" y="44"/>
                    <a:pt x="499" y="59"/>
                  </a:cubicBezTo>
                  <a:cubicBezTo>
                    <a:pt x="499" y="68"/>
                    <a:pt x="503" y="75"/>
                    <a:pt x="509" y="80"/>
                  </a:cubicBezTo>
                  <a:cubicBezTo>
                    <a:pt x="440" y="172"/>
                    <a:pt x="440" y="172"/>
                    <a:pt x="440" y="172"/>
                  </a:cubicBezTo>
                  <a:cubicBezTo>
                    <a:pt x="379" y="68"/>
                    <a:pt x="379" y="68"/>
                    <a:pt x="379" y="68"/>
                  </a:cubicBezTo>
                  <a:cubicBezTo>
                    <a:pt x="390" y="62"/>
                    <a:pt x="397" y="50"/>
                    <a:pt x="397" y="37"/>
                  </a:cubicBezTo>
                  <a:cubicBezTo>
                    <a:pt x="397" y="16"/>
                    <a:pt x="381" y="0"/>
                    <a:pt x="360" y="0"/>
                  </a:cubicBezTo>
                  <a:cubicBezTo>
                    <a:pt x="340" y="0"/>
                    <a:pt x="323" y="16"/>
                    <a:pt x="323" y="37"/>
                  </a:cubicBezTo>
                  <a:cubicBezTo>
                    <a:pt x="323" y="50"/>
                    <a:pt x="330" y="62"/>
                    <a:pt x="341" y="68"/>
                  </a:cubicBezTo>
                  <a:cubicBezTo>
                    <a:pt x="280" y="172"/>
                    <a:pt x="280" y="172"/>
                    <a:pt x="280" y="172"/>
                  </a:cubicBezTo>
                  <a:cubicBezTo>
                    <a:pt x="211" y="80"/>
                    <a:pt x="211" y="80"/>
                    <a:pt x="211" y="80"/>
                  </a:cubicBezTo>
                  <a:cubicBezTo>
                    <a:pt x="217" y="75"/>
                    <a:pt x="221" y="68"/>
                    <a:pt x="221" y="59"/>
                  </a:cubicBezTo>
                  <a:cubicBezTo>
                    <a:pt x="221" y="44"/>
                    <a:pt x="209" y="32"/>
                    <a:pt x="194" y="32"/>
                  </a:cubicBezTo>
                  <a:cubicBezTo>
                    <a:pt x="178" y="32"/>
                    <a:pt x="166" y="44"/>
                    <a:pt x="166" y="59"/>
                  </a:cubicBezTo>
                  <a:cubicBezTo>
                    <a:pt x="166" y="71"/>
                    <a:pt x="174" y="81"/>
                    <a:pt x="184" y="85"/>
                  </a:cubicBezTo>
                  <a:cubicBezTo>
                    <a:pt x="150" y="189"/>
                    <a:pt x="150" y="189"/>
                    <a:pt x="150" y="189"/>
                  </a:cubicBezTo>
                  <a:cubicBezTo>
                    <a:pt x="52" y="131"/>
                    <a:pt x="52" y="131"/>
                    <a:pt x="52" y="131"/>
                  </a:cubicBezTo>
                  <a:cubicBezTo>
                    <a:pt x="54" y="127"/>
                    <a:pt x="55" y="123"/>
                    <a:pt x="55" y="119"/>
                  </a:cubicBezTo>
                  <a:cubicBezTo>
                    <a:pt x="55" y="104"/>
                    <a:pt x="43" y="92"/>
                    <a:pt x="28" y="92"/>
                  </a:cubicBezTo>
                  <a:cubicBezTo>
                    <a:pt x="12" y="92"/>
                    <a:pt x="0" y="104"/>
                    <a:pt x="0" y="119"/>
                  </a:cubicBezTo>
                  <a:cubicBezTo>
                    <a:pt x="0" y="134"/>
                    <a:pt x="12" y="146"/>
                    <a:pt x="28" y="146"/>
                  </a:cubicBezTo>
                  <a:cubicBezTo>
                    <a:pt x="31" y="146"/>
                    <a:pt x="33" y="146"/>
                    <a:pt x="36" y="145"/>
                  </a:cubicBezTo>
                  <a:cubicBezTo>
                    <a:pt x="108" y="385"/>
                    <a:pt x="108" y="385"/>
                    <a:pt x="108" y="385"/>
                  </a:cubicBezTo>
                  <a:cubicBezTo>
                    <a:pt x="92" y="385"/>
                    <a:pt x="92" y="385"/>
                    <a:pt x="92" y="385"/>
                  </a:cubicBezTo>
                  <a:cubicBezTo>
                    <a:pt x="92" y="432"/>
                    <a:pt x="92" y="432"/>
                    <a:pt x="92" y="432"/>
                  </a:cubicBezTo>
                  <a:cubicBezTo>
                    <a:pt x="628" y="432"/>
                    <a:pt x="628" y="432"/>
                    <a:pt x="628" y="432"/>
                  </a:cubicBezTo>
                  <a:cubicBezTo>
                    <a:pt x="628" y="385"/>
                    <a:pt x="628" y="385"/>
                    <a:pt x="628" y="385"/>
                  </a:cubicBezTo>
                  <a:cubicBezTo>
                    <a:pt x="612" y="385"/>
                    <a:pt x="612" y="385"/>
                    <a:pt x="612" y="385"/>
                  </a:cubicBezTo>
                  <a:cubicBezTo>
                    <a:pt x="684" y="145"/>
                    <a:pt x="684" y="145"/>
                    <a:pt x="684" y="145"/>
                  </a:cubicBezTo>
                  <a:cubicBezTo>
                    <a:pt x="687" y="146"/>
                    <a:pt x="690" y="146"/>
                    <a:pt x="693" y="146"/>
                  </a:cubicBezTo>
                  <a:cubicBezTo>
                    <a:pt x="708" y="146"/>
                    <a:pt x="720" y="134"/>
                    <a:pt x="720" y="119"/>
                  </a:cubicBezTo>
                  <a:cubicBezTo>
                    <a:pt x="720" y="104"/>
                    <a:pt x="708" y="92"/>
                    <a:pt x="693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innerShdw blurRad="114300">
                <a:prstClr val="black"/>
              </a:inn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76963" y="1851328"/>
              <a:ext cx="390074" cy="220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 smtClean="0"/>
                <a:t>校徽</a:t>
              </a:r>
              <a:endParaRPr lang="zh-CN" altLang="en-US" sz="1400" dirty="0"/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35" y="867370"/>
            <a:ext cx="1231330" cy="123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8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开源软件社区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400" b="1" dirty="0"/>
              <a:t>开源社区（</a:t>
            </a:r>
            <a:r>
              <a:rPr lang="en-US" altLang="zh-CN" sz="2400" b="1" dirty="0"/>
              <a:t>Open Source Community</a:t>
            </a:r>
            <a:r>
              <a:rPr lang="zh-CN" altLang="en-US" sz="2400" b="1" dirty="0"/>
              <a:t>）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由大量分散在各地的开发者组成，根据开源软件许可证协议可自由发布软件源代码的网络平台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提供一个自由学习、沟通交流的途径</a:t>
            </a:r>
          </a:p>
          <a:p>
            <a:pPr marL="342900" indent="-342900">
              <a:buFont typeface="Wingdings" pitchFamily="2" charset="2"/>
              <a:buChar char="p"/>
            </a:pPr>
            <a:endParaRPr lang="en-US" altLang="zh-CN" sz="2800" b="1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10998"/>
            <a:ext cx="8571020" cy="3060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7200292" y="4473116"/>
            <a:ext cx="1476164" cy="1872208"/>
          </a:xfrm>
          <a:prstGeom prst="roundRect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872" y="2438890"/>
            <a:ext cx="5764507" cy="4068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右箭头 8"/>
          <p:cNvSpPr/>
          <p:nvPr/>
        </p:nvSpPr>
        <p:spPr>
          <a:xfrm rot="21078825">
            <a:off x="2929923" y="2846384"/>
            <a:ext cx="363640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318222" y="3719383"/>
            <a:ext cx="2859806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/>
              <a:t>越来越受关注</a:t>
            </a:r>
            <a:endParaRPr lang="zh-CN" altLang="en-US" sz="28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352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8"/>
    </mc:Choice>
    <mc:Fallback xmlns="">
      <p:transition spd="slow" advTm="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</a:t>
            </a:r>
            <a:r>
              <a:rPr lang="zh-CN" altLang="en-US" dirty="0" smtClean="0"/>
              <a:t>群体</a:t>
            </a:r>
            <a:r>
              <a:rPr lang="zh-CN" altLang="en-US" dirty="0"/>
              <a:t>软件开发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开源社区为群体软件开发提供了一种自治合作的软件生态环境，形成一种多渠道、多层次、多元化的软件涉众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群体</a:t>
            </a:r>
            <a:endParaRPr lang="en-US" altLang="zh-CN" sz="2400" b="1" dirty="0" smtClean="0"/>
          </a:p>
          <a:p>
            <a:pPr marL="342900" indent="-342900">
              <a:buFont typeface="Wingdings" pitchFamily="2" charset="2"/>
              <a:buChar char="p"/>
            </a:pPr>
            <a:r>
              <a:rPr lang="zh-CN" altLang="en-US" sz="2400" b="1" dirty="0" smtClean="0"/>
              <a:t>体现</a:t>
            </a:r>
            <a:r>
              <a:rPr lang="zh-CN" altLang="en-US" sz="2400" b="1" dirty="0"/>
              <a:t>出来的是一种知识型生产，从分化与整合、合作与竞争共同的大众交互行为中涌现群体智慧</a:t>
            </a:r>
          </a:p>
          <a:p>
            <a:endParaRPr lang="zh-CN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42331" y="1278481"/>
            <a:ext cx="7992444" cy="4032449"/>
            <a:chOff x="582690" y="1348762"/>
            <a:chExt cx="7992444" cy="4032449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582690" y="1348762"/>
              <a:ext cx="3857725" cy="4032448"/>
            </a:xfrm>
            <a:prstGeom prst="roundRect">
              <a:avLst/>
            </a:prstGeom>
            <a:gradFill flip="none" rotWithShape="1">
              <a:gsLst>
                <a:gs pos="0">
                  <a:srgbClr val="5E9EFF"/>
                </a:gs>
                <a:gs pos="28000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 bwMode="auto">
            <a:xfrm>
              <a:off x="4717409" y="1348763"/>
              <a:ext cx="3857725" cy="4032448"/>
            </a:xfrm>
            <a:prstGeom prst="roundRect">
              <a:avLst/>
            </a:prstGeom>
            <a:gradFill flip="none" rotWithShape="1"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8" name="内容占位符 2"/>
            <p:cNvSpPr txBox="1">
              <a:spLocks/>
            </p:cNvSpPr>
            <p:nvPr/>
          </p:nvSpPr>
          <p:spPr>
            <a:xfrm>
              <a:off x="629175" y="1672799"/>
              <a:ext cx="3764757" cy="3384375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2A54"/>
                </a:buClr>
                <a:buSzPct val="75000"/>
                <a:buFont typeface="Wingdings" pitchFamily="2" charset="2"/>
                <a:buChar char="n"/>
                <a:defRPr sz="2800">
                  <a:solidFill>
                    <a:schemeClr val="accent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292929"/>
                </a:buClr>
                <a:buSzPct val="55000"/>
                <a:buFont typeface="Wingdings" pitchFamily="2" charset="2"/>
                <a:buChar char="l"/>
                <a:defRPr sz="2400">
                  <a:solidFill>
                    <a:schemeClr val="accent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5000"/>
                <a:buFont typeface="Wingdings" pitchFamily="2" charset="2"/>
                <a:buChar char="p"/>
                <a:defRPr sz="2000">
                  <a:solidFill>
                    <a:schemeClr val="accent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0000"/>
                <a:buFont typeface="Wingdings" pitchFamily="2" charset="2"/>
                <a:buChar char="ü"/>
                <a:defRPr>
                  <a:solidFill>
                    <a:schemeClr val="accent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accent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zh-CN" altLang="en-US" dirty="0" smtClean="0">
                  <a:solidFill>
                    <a:schemeClr val="tx1"/>
                  </a:solidFill>
                </a:rPr>
                <a:t>传统软件工程</a:t>
              </a:r>
              <a:endParaRPr lang="en-US" altLang="zh-CN" dirty="0" smtClean="0">
                <a:solidFill>
                  <a:schemeClr val="tx1"/>
                </a:solidFill>
              </a:endParaRPr>
            </a:p>
            <a:p>
              <a:pPr lvl="1"/>
              <a:r>
                <a:rPr lang="zh-CN" altLang="en-US" dirty="0" smtClean="0">
                  <a:solidFill>
                    <a:schemeClr val="tx1"/>
                  </a:solidFill>
                </a:rPr>
                <a:t>以“物”为主</a:t>
              </a:r>
              <a:endParaRPr lang="en-US" altLang="zh-CN" dirty="0" smtClean="0">
                <a:solidFill>
                  <a:schemeClr val="tx1"/>
                </a:solidFill>
              </a:endParaRPr>
            </a:p>
            <a:p>
              <a:pPr lvl="2">
                <a:buClr>
                  <a:schemeClr val="tx1"/>
                </a:buClr>
              </a:pPr>
              <a:r>
                <a:rPr lang="zh-CN" altLang="en-US" dirty="0" smtClean="0">
                  <a:solidFill>
                    <a:schemeClr val="tx1"/>
                  </a:solidFill>
                </a:rPr>
                <a:t>软件的复杂性</a:t>
              </a:r>
              <a:endParaRPr lang="en-US" altLang="zh-CN" dirty="0" smtClean="0">
                <a:solidFill>
                  <a:schemeClr val="tx1"/>
                </a:solidFill>
              </a:endParaRPr>
            </a:p>
            <a:p>
              <a:pPr lvl="2">
                <a:buClr>
                  <a:schemeClr val="tx1"/>
                </a:buClr>
              </a:pPr>
              <a:r>
                <a:rPr lang="zh-CN" altLang="en-US" dirty="0">
                  <a:solidFill>
                    <a:schemeClr val="tx1"/>
                  </a:solidFill>
                </a:rPr>
                <a:t>软件的可靠性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lvl="1"/>
              <a:r>
                <a:rPr lang="zh-CN" altLang="en-US" dirty="0" smtClean="0">
                  <a:solidFill>
                    <a:schemeClr val="tx1"/>
                  </a:solidFill>
                </a:rPr>
                <a:t>封闭式</a:t>
              </a:r>
              <a:endParaRPr lang="en-US" altLang="zh-CN" dirty="0" smtClean="0">
                <a:solidFill>
                  <a:schemeClr val="tx1"/>
                </a:solidFill>
              </a:endParaRPr>
            </a:p>
            <a:p>
              <a:pPr lvl="2">
                <a:buClr>
                  <a:schemeClr val="tx1"/>
                </a:buClr>
              </a:pPr>
              <a:r>
                <a:rPr lang="zh-CN" altLang="en-US" dirty="0" smtClean="0">
                  <a:solidFill>
                    <a:schemeClr val="tx1"/>
                  </a:solidFill>
                </a:rPr>
                <a:t>开发活动不对外开发</a:t>
              </a:r>
              <a:endParaRPr lang="en-US" altLang="zh-CN" dirty="0" smtClean="0">
                <a:solidFill>
                  <a:schemeClr val="tx1"/>
                </a:solidFill>
              </a:endParaRPr>
            </a:p>
            <a:p>
              <a:pPr lvl="1"/>
              <a:r>
                <a:rPr lang="zh-CN" altLang="en-US" dirty="0" smtClean="0">
                  <a:solidFill>
                    <a:schemeClr val="tx1"/>
                  </a:solidFill>
                </a:rPr>
                <a:t>精英化 </a:t>
              </a:r>
              <a:endParaRPr lang="en-US" altLang="zh-CN" dirty="0" smtClean="0">
                <a:solidFill>
                  <a:schemeClr val="tx1"/>
                </a:solidFill>
              </a:endParaRPr>
            </a:p>
            <a:p>
              <a:pPr lvl="2">
                <a:buClr>
                  <a:schemeClr val="tx1"/>
                </a:buClr>
              </a:pPr>
              <a:r>
                <a:rPr lang="zh-CN" altLang="en-US" dirty="0" smtClean="0">
                  <a:solidFill>
                    <a:schemeClr val="tx1"/>
                  </a:solidFill>
                </a:rPr>
                <a:t>专业骨干，人员</a:t>
              </a:r>
              <a:r>
                <a:rPr lang="zh-CN" altLang="en-US" dirty="0">
                  <a:solidFill>
                    <a:schemeClr val="tx1"/>
                  </a:solidFill>
                </a:rPr>
                <a:t>稳定</a:t>
              </a:r>
              <a:endParaRPr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9" name="内容占位符 3"/>
            <p:cNvSpPr txBox="1">
              <a:spLocks/>
            </p:cNvSpPr>
            <p:nvPr/>
          </p:nvSpPr>
          <p:spPr>
            <a:xfrm>
              <a:off x="4810067" y="1708803"/>
              <a:ext cx="3672408" cy="3312368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2A54"/>
                </a:buClr>
                <a:buSzPct val="75000"/>
                <a:buFont typeface="Wingdings" pitchFamily="2" charset="2"/>
                <a:buChar char="n"/>
                <a:defRPr sz="2800">
                  <a:solidFill>
                    <a:schemeClr val="accent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292929"/>
                </a:buClr>
                <a:buSzPct val="55000"/>
                <a:buFont typeface="Wingdings" pitchFamily="2" charset="2"/>
                <a:buChar char="l"/>
                <a:defRPr sz="2400">
                  <a:solidFill>
                    <a:schemeClr val="accent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5000"/>
                <a:buFont typeface="Wingdings" pitchFamily="2" charset="2"/>
                <a:buChar char="p"/>
                <a:defRPr sz="2000">
                  <a:solidFill>
                    <a:schemeClr val="accent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0000"/>
                <a:buFont typeface="Wingdings" pitchFamily="2" charset="2"/>
                <a:buChar char="ü"/>
                <a:defRPr>
                  <a:solidFill>
                    <a:schemeClr val="accent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accent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zh-CN" altLang="en-US" dirty="0" smtClean="0">
                  <a:solidFill>
                    <a:schemeClr val="tx1"/>
                  </a:solidFill>
                </a:rPr>
                <a:t>群体软件工程</a:t>
              </a:r>
              <a:endParaRPr lang="en-US" altLang="zh-CN" dirty="0" smtClean="0">
                <a:solidFill>
                  <a:schemeClr val="tx1"/>
                </a:solidFill>
              </a:endParaRPr>
            </a:p>
            <a:p>
              <a:pPr lvl="1"/>
              <a:r>
                <a:rPr lang="zh-CN" altLang="en-US" dirty="0" smtClean="0">
                  <a:solidFill>
                    <a:schemeClr val="tx1"/>
                  </a:solidFill>
                </a:rPr>
                <a:t>以“人”为主</a:t>
              </a:r>
              <a:endParaRPr lang="en-US" altLang="zh-CN" dirty="0" smtClean="0">
                <a:solidFill>
                  <a:schemeClr val="tx1"/>
                </a:solidFill>
              </a:endParaRPr>
            </a:p>
            <a:p>
              <a:pPr lvl="2">
                <a:buClr>
                  <a:schemeClr val="tx1"/>
                </a:buClr>
              </a:pPr>
              <a:r>
                <a:rPr lang="zh-CN" altLang="en-US" dirty="0" smtClean="0">
                  <a:solidFill>
                    <a:schemeClr val="tx1"/>
                  </a:solidFill>
                </a:rPr>
                <a:t>人的合作性</a:t>
              </a:r>
              <a:endParaRPr lang="en-US" altLang="zh-CN" dirty="0" smtClean="0">
                <a:solidFill>
                  <a:schemeClr val="tx1"/>
                </a:solidFill>
              </a:endParaRPr>
            </a:p>
            <a:p>
              <a:pPr lvl="2">
                <a:buClr>
                  <a:schemeClr val="tx1"/>
                </a:buClr>
              </a:pPr>
              <a:r>
                <a:rPr lang="zh-CN" altLang="en-US" dirty="0" smtClean="0">
                  <a:solidFill>
                    <a:schemeClr val="tx1"/>
                  </a:solidFill>
                </a:rPr>
                <a:t>人的可信性</a:t>
              </a:r>
              <a:endParaRPr lang="en-US" altLang="zh-CN" dirty="0" smtClean="0">
                <a:solidFill>
                  <a:schemeClr val="tx1"/>
                </a:solidFill>
              </a:endParaRPr>
            </a:p>
            <a:p>
              <a:pPr lvl="1"/>
              <a:r>
                <a:rPr lang="zh-CN" altLang="en-US" dirty="0" smtClean="0">
                  <a:solidFill>
                    <a:schemeClr val="tx1"/>
                  </a:solidFill>
                </a:rPr>
                <a:t>开放式</a:t>
              </a:r>
              <a:endParaRPr lang="en-US" altLang="zh-CN" dirty="0" smtClean="0">
                <a:solidFill>
                  <a:schemeClr val="tx1"/>
                </a:solidFill>
              </a:endParaRPr>
            </a:p>
            <a:p>
              <a:pPr lvl="2">
                <a:buClr>
                  <a:schemeClr val="tx1"/>
                </a:buClr>
              </a:pPr>
              <a:r>
                <a:rPr lang="zh-CN" altLang="en-US" dirty="0" smtClean="0">
                  <a:solidFill>
                    <a:schemeClr val="tx1"/>
                  </a:solidFill>
                </a:rPr>
                <a:t>源代码开放或免费</a:t>
              </a:r>
              <a:endParaRPr lang="en-US" altLang="zh-CN" dirty="0" smtClean="0">
                <a:solidFill>
                  <a:schemeClr val="tx1"/>
                </a:solidFill>
              </a:endParaRPr>
            </a:p>
            <a:p>
              <a:pPr lvl="1"/>
              <a:r>
                <a:rPr lang="zh-CN" altLang="en-US" dirty="0" smtClean="0">
                  <a:solidFill>
                    <a:schemeClr val="tx1"/>
                  </a:solidFill>
                </a:rPr>
                <a:t>大众化</a:t>
              </a:r>
              <a:endParaRPr lang="en-US" altLang="zh-CN" dirty="0" smtClean="0">
                <a:solidFill>
                  <a:schemeClr val="tx1"/>
                </a:solidFill>
              </a:endParaRPr>
            </a:p>
            <a:p>
              <a:pPr lvl="2">
                <a:buClrTx/>
              </a:pPr>
              <a:r>
                <a:rPr lang="zh-CN" altLang="en-US" dirty="0" smtClean="0">
                  <a:solidFill>
                    <a:schemeClr val="tx1"/>
                  </a:solidFill>
                </a:rPr>
                <a:t>志愿者，人员动态</a:t>
              </a:r>
              <a:endParaRPr lang="en-US" altLang="zh-CN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42331" y="5661248"/>
            <a:ext cx="8213649" cy="765356"/>
            <a:chOff x="482480" y="5664769"/>
            <a:chExt cx="8213649" cy="765356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19317" y="6206106"/>
              <a:ext cx="8174589" cy="224019"/>
            </a:xfrm>
            <a:custGeom>
              <a:avLst/>
              <a:gdLst>
                <a:gd name="T0" fmla="*/ 0 w 2880"/>
                <a:gd name="T1" fmla="*/ 0 h 336"/>
                <a:gd name="T2" fmla="*/ 5313363 w 2880"/>
                <a:gd name="T3" fmla="*/ 0 h 336"/>
                <a:gd name="T4" fmla="*/ 4693471 w 2880"/>
                <a:gd name="T5" fmla="*/ 381000 h 336"/>
                <a:gd name="T6" fmla="*/ 564545 w 2880"/>
                <a:gd name="T7" fmla="*/ 381000 h 336"/>
                <a:gd name="T8" fmla="*/ 0 w 2880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80"/>
                <a:gd name="T16" fmla="*/ 0 h 336"/>
                <a:gd name="T17" fmla="*/ 2880 w 2880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80" h="336">
                  <a:moveTo>
                    <a:pt x="0" y="0"/>
                  </a:moveTo>
                  <a:lnTo>
                    <a:pt x="2880" y="0"/>
                  </a:lnTo>
                  <a:lnTo>
                    <a:pt x="2544" y="336"/>
                  </a:lnTo>
                  <a:lnTo>
                    <a:pt x="306" y="33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9C9C9C"/>
                </a:gs>
                <a:gs pos="100000">
                  <a:srgbClr val="FFFFFF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482480" y="5664769"/>
              <a:ext cx="8213649" cy="541337"/>
            </a:xfrm>
            <a:prstGeom prst="rect">
              <a:avLst/>
            </a:prstGeom>
            <a:gradFill flip="none" rotWithShape="1">
              <a:gsLst>
                <a:gs pos="0">
                  <a:srgbClr val="5E9EFF"/>
                </a:gs>
                <a:gs pos="45000">
                  <a:srgbClr val="B5D1F0"/>
                </a:gs>
                <a:gs pos="38000">
                  <a:srgbClr val="A5CCF5"/>
                </a:gs>
                <a:gs pos="24000">
                  <a:srgbClr val="85C2FF"/>
                </a:gs>
                <a:gs pos="52000">
                  <a:srgbClr val="C4D6EB"/>
                </a:gs>
                <a:gs pos="87500">
                  <a:srgbClr val="FFEBFA"/>
                </a:gs>
                <a:gs pos="95000">
                  <a:srgbClr val="FFEBFA"/>
                </a:gs>
              </a:gsLst>
              <a:lin ang="5400000" scaled="0"/>
              <a:tileRect l="-100000" b="-100000"/>
            </a:gradFill>
            <a:ln w="19050">
              <a:solidFill>
                <a:srgbClr val="FFCC99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latinLnBrk="1"/>
              <a:r>
                <a:rPr kumimoji="1" lang="zh-CN" altLang="en-US" sz="2400" dirty="0" smtClean="0">
                  <a:solidFill>
                    <a:srgbClr val="FF0000"/>
                  </a:solidFill>
                  <a:latin typeface="+mn-ea"/>
                  <a:ea typeface="+mn-ea"/>
                </a:rPr>
                <a:t>基于分享、交互与群体智慧的同侪生产（</a:t>
              </a:r>
              <a:r>
                <a:rPr kumimoji="1" lang="en-US" altLang="zh-CN" sz="2400" dirty="0" smtClean="0">
                  <a:solidFill>
                    <a:srgbClr val="FF0000"/>
                  </a:solidFill>
                  <a:latin typeface="+mn-ea"/>
                  <a:ea typeface="+mn-ea"/>
                </a:rPr>
                <a:t>peer production</a:t>
              </a:r>
              <a:r>
                <a:rPr kumimoji="1" lang="zh-CN" altLang="en-US" sz="2400" dirty="0" smtClean="0">
                  <a:solidFill>
                    <a:srgbClr val="FF0000"/>
                  </a:solidFill>
                  <a:latin typeface="+mn-ea"/>
                  <a:ea typeface="+mn-ea"/>
                </a:rPr>
                <a:t>）</a:t>
              </a:r>
              <a:endParaRPr kumimoji="1" lang="en-US" altLang="zh-CN" sz="24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9220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"/>
    </mc:Choice>
    <mc:Fallback xmlns="">
      <p:transition spd="slow" advTm="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预测</a:t>
            </a:r>
            <a:r>
              <a:rPr lang="zh-CN" altLang="en-US" dirty="0"/>
              <a:t>的重要性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软件质量问题（缺陷）导致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软件系统出现故障、运行失效、甚至全面崩溃的典型事例连年不断</a:t>
            </a:r>
          </a:p>
          <a:p>
            <a:pPr marL="342900" indent="-342900">
              <a:buFont typeface="Wingdings" pitchFamily="2" charset="2"/>
              <a:buChar char="p"/>
            </a:pPr>
            <a:endParaRPr lang="en-US" altLang="zh-CN" sz="2400" b="1" dirty="0" smtClean="0"/>
          </a:p>
        </p:txBody>
      </p:sp>
      <p:grpSp>
        <p:nvGrpSpPr>
          <p:cNvPr id="4" name="组合 3"/>
          <p:cNvGrpSpPr/>
          <p:nvPr/>
        </p:nvGrpSpPr>
        <p:grpSpPr>
          <a:xfrm>
            <a:off x="211978" y="2312876"/>
            <a:ext cx="8623235" cy="4361130"/>
            <a:chOff x="211978" y="2312876"/>
            <a:chExt cx="8623235" cy="436113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78" y="2312876"/>
              <a:ext cx="8623235" cy="382637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623349" y="6304674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十次典型的事故</a:t>
              </a:r>
              <a:endParaRPr lang="zh-CN" altLang="en-US" dirty="0"/>
            </a:p>
          </p:txBody>
        </p:sp>
      </p:grpSp>
      <p:sp>
        <p:nvSpPr>
          <p:cNvPr id="3" name="爆炸形 2 2"/>
          <p:cNvSpPr/>
          <p:nvPr/>
        </p:nvSpPr>
        <p:spPr>
          <a:xfrm>
            <a:off x="209955" y="2528900"/>
            <a:ext cx="4644516" cy="1584176"/>
          </a:xfrm>
          <a:prstGeom prst="irregularSeal2">
            <a:avLst/>
          </a:prstGeom>
          <a:gradFill>
            <a:gsLst>
              <a:gs pos="0">
                <a:srgbClr val="D6B19C"/>
              </a:gs>
              <a:gs pos="30000">
                <a:srgbClr val="D49E6C"/>
              </a:gs>
              <a:gs pos="70000">
                <a:srgbClr val="A65528"/>
              </a:gs>
              <a:gs pos="100000">
                <a:srgbClr val="663012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预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先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测试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667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"/>
    </mc:Choice>
    <mc:Fallback xmlns="">
      <p:transition spd="slow" advTm="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科学预测：认知规律，预见未来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2800" b="1" dirty="0" smtClean="0"/>
              <a:t> 预测的历史：神话→宗教→哲学→科学</a:t>
            </a:r>
            <a:endParaRPr lang="en-US" altLang="zh-CN" sz="2800" b="1" dirty="0" smtClean="0"/>
          </a:p>
          <a:p>
            <a:pPr marL="449263" lvl="1" indent="-179388"/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“明者远见于未萌，智者避危于无形”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449263" lvl="1" indent="-179388"/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“凡事预则立，不预则废”</a:t>
            </a:r>
          </a:p>
          <a:p>
            <a:pPr marL="449263" lvl="1" indent="-179388"/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“防患于未然”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800" b="1" dirty="0" smtClean="0"/>
              <a:t> 预报、预警、预算、预备</a:t>
            </a:r>
            <a:r>
              <a:rPr lang="en-US" altLang="zh-CN" sz="2800" b="1" dirty="0" smtClean="0"/>
              <a:t>…</a:t>
            </a:r>
          </a:p>
          <a:p>
            <a:pPr>
              <a:buFont typeface="Arial" pitchFamily="34" charset="0"/>
              <a:buChar char="•"/>
            </a:pPr>
            <a:r>
              <a:rPr lang="zh-CN" altLang="en-US" sz="2800" dirty="0" smtClean="0"/>
              <a:t> </a:t>
            </a:r>
            <a:r>
              <a:rPr lang="zh-CN" altLang="en-US" sz="2800" b="1" dirty="0" smtClean="0"/>
              <a:t>决策支持、商品推荐</a:t>
            </a:r>
            <a:endParaRPr lang="zh-CN" altLang="en-US" sz="2800" b="1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6359" y="4293097"/>
            <a:ext cx="4617641" cy="256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2711638"/>
            <a:ext cx="3419872" cy="1584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7" name="Picture 7" descr="c:\users\lgz\appdata\roaming\360se6\User Data\temp\nsa-bb062755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2280" y="1377582"/>
            <a:ext cx="2051720" cy="1367814"/>
          </a:xfrm>
          <a:prstGeom prst="rect">
            <a:avLst/>
          </a:prstGeom>
          <a:noFill/>
        </p:spPr>
      </p:pic>
      <p:pic>
        <p:nvPicPr>
          <p:cNvPr id="61449" name="Picture 9" descr="c:\users\lgz\appdata\roaming\360se6\User Data\temp\u=4166840358,2809642441&amp;fm=21&amp;gp=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92888" y="224644"/>
            <a:ext cx="1151620" cy="1151621"/>
          </a:xfrm>
          <a:prstGeom prst="rect">
            <a:avLst/>
          </a:prstGeom>
          <a:noFill/>
        </p:spPr>
      </p:pic>
      <p:pic>
        <p:nvPicPr>
          <p:cNvPr id="61451" name="Picture 11" descr="c:\users\lgz\appdata\roaming\360se6\User Data\temp\3BE218073AC94493BC4B7CD21028D9D6.jpg"/>
          <p:cNvPicPr>
            <a:picLocks noChangeAspect="1" noChangeArrowheads="1"/>
          </p:cNvPicPr>
          <p:nvPr/>
        </p:nvPicPr>
        <p:blipFill>
          <a:blip r:embed="rId7" cstate="print"/>
          <a:srcRect l="5508" r="27150" b="41946"/>
          <a:stretch>
            <a:fillRect/>
          </a:stretch>
        </p:blipFill>
        <p:spPr bwMode="auto">
          <a:xfrm>
            <a:off x="1044116" y="5265204"/>
            <a:ext cx="3527884" cy="16201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127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"/>
    </mc:Choice>
    <mc:Fallback xmlns="">
      <p:transition spd="slow" advTm="64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8|0.6|0.5|0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7|3.5|2.5|35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2|2.8|9.7|14.9|1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theme1.xml><?xml version="1.0" encoding="utf-8"?>
<a:theme xmlns:a="http://schemas.openxmlformats.org/drawingml/2006/main" name="Office 主题​​">
  <a:themeElements>
    <a:clrScheme name="商务系列01-蓝橙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5AAB"/>
      </a:accent1>
      <a:accent2>
        <a:srgbClr val="FFDE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微软Metro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2056</TotalTime>
  <Words>5308</Words>
  <Application>Microsoft Office PowerPoint</Application>
  <PresentationFormat>全屏显示(4:3)</PresentationFormat>
  <Paragraphs>479</Paragraphs>
  <Slides>51</Slides>
  <Notes>36</Notes>
  <HiddenSlides>1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3" baseType="lpstr">
      <vt:lpstr>Office 主题​​</vt:lpstr>
      <vt:lpstr>公式</vt:lpstr>
      <vt:lpstr>社区化群体软件开发中 预测驱动方法研究</vt:lpstr>
      <vt:lpstr>PowerPoint 演示文稿</vt:lpstr>
      <vt:lpstr>PowerPoint 演示文稿</vt:lpstr>
      <vt:lpstr>1 研究背景</vt:lpstr>
      <vt:lpstr>1.1 开源软件社区</vt:lpstr>
      <vt:lpstr>1.1 开源软件社区</vt:lpstr>
      <vt:lpstr>1.2 群体软件开发</vt:lpstr>
      <vt:lpstr>1.3 预测的重要性</vt:lpstr>
      <vt:lpstr>科学预测：认知规律，预见未来</vt:lpstr>
      <vt:lpstr>1.3 软件工程中的预测</vt:lpstr>
      <vt:lpstr>PowerPoint 演示文稿</vt:lpstr>
      <vt:lpstr>2.1 软件缺陷预测</vt:lpstr>
      <vt:lpstr>2.1 软件缺陷预测</vt:lpstr>
      <vt:lpstr>2.1 软件缺陷预测</vt:lpstr>
      <vt:lpstr>2.2 合作行为预测</vt:lpstr>
      <vt:lpstr>PowerPoint 演示文稿</vt:lpstr>
      <vt:lpstr>整体框架</vt:lpstr>
      <vt:lpstr>3.1 基于软件网络的项目缺陷预测</vt:lpstr>
      <vt:lpstr>3.1.1 研究思路</vt:lpstr>
      <vt:lpstr>3.1.2 实验结果（一）</vt:lpstr>
      <vt:lpstr>3.1.2 实验结果（二）</vt:lpstr>
      <vt:lpstr>3.2 特征维度精简的项目缺陷预测</vt:lpstr>
      <vt:lpstr>3.2.1 精简过程</vt:lpstr>
      <vt:lpstr>3.2.2 研究框架 </vt:lpstr>
      <vt:lpstr>3.2.3 实验结果</vt:lpstr>
      <vt:lpstr>3.2.3 实验结果</vt:lpstr>
      <vt:lpstr>3.2.3 实验结果</vt:lpstr>
      <vt:lpstr>3.2.3 小结</vt:lpstr>
      <vt:lpstr>3.3 多粒度实例选择的跨项目缺陷预测</vt:lpstr>
      <vt:lpstr>3.3 多粒度实例选择的跨项目缺陷预测</vt:lpstr>
      <vt:lpstr>3.3.1 研究框架</vt:lpstr>
      <vt:lpstr>3.3.2 研究方法</vt:lpstr>
      <vt:lpstr>3.3.2 研究方法</vt:lpstr>
      <vt:lpstr>3.3.3 实验结果</vt:lpstr>
      <vt:lpstr>3.3.3 实验结果</vt:lpstr>
      <vt:lpstr>3.3.3 实验结果</vt:lpstr>
      <vt:lpstr>3.4 基于实践技能的开发者合作预测</vt:lpstr>
      <vt:lpstr>3.4.1 研究框架</vt:lpstr>
      <vt:lpstr>3.4.2 研究方法</vt:lpstr>
      <vt:lpstr>3.4.3 实验结果</vt:lpstr>
      <vt:lpstr>3.4.3 实验结果</vt:lpstr>
      <vt:lpstr>3.4.3 实验结果</vt:lpstr>
      <vt:lpstr>PowerPoint 演示文稿</vt:lpstr>
      <vt:lpstr>4 总结与展望</vt:lpstr>
      <vt:lpstr>4 总结与展望</vt:lpstr>
      <vt:lpstr>4 论文总结</vt:lpstr>
      <vt:lpstr>读博期间的研究成果</vt:lpstr>
      <vt:lpstr>参加的科研项目</vt:lpstr>
      <vt:lpstr>主要参考文献</vt:lpstr>
      <vt:lpstr>主要参考文献</vt:lpstr>
      <vt:lpstr>THANKS</vt:lpstr>
    </vt:vector>
  </TitlesOfParts>
  <Company>SENIOR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Andy Guo</dc:creator>
  <cp:lastModifiedBy>dell</cp:lastModifiedBy>
  <cp:revision>206</cp:revision>
  <dcterms:created xsi:type="dcterms:W3CDTF">2014-04-08T09:48:55Z</dcterms:created>
  <dcterms:modified xsi:type="dcterms:W3CDTF">2015-05-24T05:16:46Z</dcterms:modified>
</cp:coreProperties>
</file>